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66" r:id="rId4"/>
    <p:sldId id="264" r:id="rId5"/>
    <p:sldId id="258" r:id="rId6"/>
    <p:sldId id="261" r:id="rId7"/>
    <p:sldId id="259" r:id="rId8"/>
    <p:sldId id="260" r:id="rId9"/>
    <p:sldId id="262" r:id="rId10"/>
    <p:sldId id="263" r:id="rId11"/>
  </p:sldIdLst>
  <p:sldSz cx="9144000" cy="6858000" type="screen4x3"/>
  <p:notesSz cx="6797675" cy="9926638"/>
  <p:defaultText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C4C4"/>
    <a:srgbClr val="5B97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784" autoAdjust="0"/>
  </p:normalViewPr>
  <p:slideViewPr>
    <p:cSldViewPr>
      <p:cViewPr>
        <p:scale>
          <a:sx n="82" d="100"/>
          <a:sy n="82" d="100"/>
        </p:scale>
        <p:origin x="-160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is-I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28F336F-65E2-497F-BB63-8453147B0202}" type="datetimeFigureOut">
              <a:rPr lang="is-IS" smtClean="0"/>
              <a:t>9.1.2014</a:t>
            </a:fld>
            <a:endParaRPr lang="is-I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is-I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is-I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EECB120-67B4-4F54-9174-CFE73DE3D7B8}" type="slidenum">
              <a:rPr lang="is-IS" smtClean="0"/>
              <a:t>‹#›</a:t>
            </a:fld>
            <a:endParaRPr lang="is-IS"/>
          </a:p>
        </p:txBody>
      </p:sp>
    </p:spTree>
    <p:extLst>
      <p:ext uri="{BB962C8B-B14F-4D97-AF65-F5344CB8AC3E}">
        <p14:creationId xmlns:p14="http://schemas.microsoft.com/office/powerpoint/2010/main" val="3784925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Á heimilinu er reynt að líkja sem mest eftir hefðbundnu</a:t>
            </a:r>
            <a:r>
              <a:rPr lang="is-IS" baseline="0" dirty="0" smtClean="0"/>
              <a:t> fjölskyldulífi og því er krökkunum skipt í fjórar fjölskyldur eða hópa. (8-9 saman) Það er reynt að lágmarka breytingar þannig að myndist traust og þetta séu þau sömu saman í fjölskyldu ár frá ári. Það sem er jákvætt á þessu heimili er að  það er reynt að leyfa krökkunum að taka virkan þátt í ákvörðunum fyrir sig sjálf og það er líka starfandi einskonar ungmennaráð sem fundar með stjórnendum heimilisins og getur haft áhrif á ákvarðanir sem snerta líf og aðbúnað allra á heimilinu.</a:t>
            </a:r>
          </a:p>
          <a:p>
            <a:endParaRPr lang="is-IS" baseline="0" dirty="0" smtClean="0"/>
          </a:p>
          <a:p>
            <a:endParaRPr lang="is-IS" dirty="0"/>
          </a:p>
        </p:txBody>
      </p:sp>
      <p:sp>
        <p:nvSpPr>
          <p:cNvPr id="4" name="Slide Number Placeholder 3"/>
          <p:cNvSpPr>
            <a:spLocks noGrp="1"/>
          </p:cNvSpPr>
          <p:nvPr>
            <p:ph type="sldNum" sz="quarter" idx="10"/>
          </p:nvPr>
        </p:nvSpPr>
        <p:spPr/>
        <p:txBody>
          <a:bodyPr/>
          <a:lstStyle/>
          <a:p>
            <a:fld id="{CEECB120-67B4-4F54-9174-CFE73DE3D7B8}" type="slidenum">
              <a:rPr lang="is-IS" smtClean="0"/>
              <a:t>5</a:t>
            </a:fld>
            <a:endParaRPr lang="is-IS"/>
          </a:p>
        </p:txBody>
      </p:sp>
    </p:spTree>
    <p:extLst>
      <p:ext uri="{BB962C8B-B14F-4D97-AF65-F5344CB8AC3E}">
        <p14:creationId xmlns:p14="http://schemas.microsoft.com/office/powerpoint/2010/main" val="1224888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baseline="0" dirty="0" smtClean="0"/>
              <a:t>Heilbrigð sál í hraustum líkama er kannski slagorð sem ágætlega lýsir þeirri stefnu sem ríkir á heimilinu um mikilvægi þess að hreyfa sig reglulega, bæði með þátttöku í ýmsum íþróttagreinum en líka með útivist, gönguferðum og fleiru. Í Síberíu er mikill munur á sumri og vetri og meðalhitastig í janúar er -25°c . Það getur því verið mjög kalt á veturna og því ljóst að hlýjar húfur, vettlingar og sokkar koma að góðum notum.</a:t>
            </a:r>
          </a:p>
          <a:p>
            <a:endParaRPr lang="is-IS" dirty="0"/>
          </a:p>
        </p:txBody>
      </p:sp>
      <p:sp>
        <p:nvSpPr>
          <p:cNvPr id="4" name="Slide Number Placeholder 3"/>
          <p:cNvSpPr>
            <a:spLocks noGrp="1"/>
          </p:cNvSpPr>
          <p:nvPr>
            <p:ph type="sldNum" sz="quarter" idx="10"/>
          </p:nvPr>
        </p:nvSpPr>
        <p:spPr/>
        <p:txBody>
          <a:bodyPr/>
          <a:lstStyle/>
          <a:p>
            <a:fld id="{CEECB120-67B4-4F54-9174-CFE73DE3D7B8}" type="slidenum">
              <a:rPr lang="is-IS" smtClean="0"/>
              <a:t>6</a:t>
            </a:fld>
            <a:endParaRPr lang="is-IS"/>
          </a:p>
        </p:txBody>
      </p:sp>
    </p:spTree>
    <p:extLst>
      <p:ext uri="{BB962C8B-B14F-4D97-AF65-F5344CB8AC3E}">
        <p14:creationId xmlns:p14="http://schemas.microsoft.com/office/powerpoint/2010/main" val="1224888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s-I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s-IS"/>
          </a:p>
        </p:txBody>
      </p:sp>
      <p:sp>
        <p:nvSpPr>
          <p:cNvPr id="4" name="Date Placeholder 3"/>
          <p:cNvSpPr>
            <a:spLocks noGrp="1"/>
          </p:cNvSpPr>
          <p:nvPr>
            <p:ph type="dt" sz="half" idx="10"/>
          </p:nvPr>
        </p:nvSpPr>
        <p:spPr/>
        <p:txBody>
          <a:bodyPr/>
          <a:lstStyle/>
          <a:p>
            <a:fld id="{321E56BC-95B2-4E23-9AE3-CE9DAAFAB80D}" type="datetimeFigureOut">
              <a:rPr lang="is-IS" smtClean="0"/>
              <a:t>9.1.2014</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C77B607D-0947-4E1A-945A-93AB5C828931}" type="slidenum">
              <a:rPr lang="is-IS" smtClean="0"/>
              <a:t>‹#›</a:t>
            </a:fld>
            <a:endParaRPr lang="is-IS"/>
          </a:p>
        </p:txBody>
      </p:sp>
    </p:spTree>
    <p:extLst>
      <p:ext uri="{BB962C8B-B14F-4D97-AF65-F5344CB8AC3E}">
        <p14:creationId xmlns:p14="http://schemas.microsoft.com/office/powerpoint/2010/main" val="2895859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10"/>
          </p:nvPr>
        </p:nvSpPr>
        <p:spPr/>
        <p:txBody>
          <a:bodyPr/>
          <a:lstStyle/>
          <a:p>
            <a:fld id="{321E56BC-95B2-4E23-9AE3-CE9DAAFAB80D}" type="datetimeFigureOut">
              <a:rPr lang="is-IS" smtClean="0"/>
              <a:t>9.1.2014</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C77B607D-0947-4E1A-945A-93AB5C828931}" type="slidenum">
              <a:rPr lang="is-IS" smtClean="0"/>
              <a:t>‹#›</a:t>
            </a:fld>
            <a:endParaRPr lang="is-IS"/>
          </a:p>
        </p:txBody>
      </p:sp>
    </p:spTree>
    <p:extLst>
      <p:ext uri="{BB962C8B-B14F-4D97-AF65-F5344CB8AC3E}">
        <p14:creationId xmlns:p14="http://schemas.microsoft.com/office/powerpoint/2010/main" val="1537839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s-I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10"/>
          </p:nvPr>
        </p:nvSpPr>
        <p:spPr/>
        <p:txBody>
          <a:bodyPr/>
          <a:lstStyle/>
          <a:p>
            <a:fld id="{321E56BC-95B2-4E23-9AE3-CE9DAAFAB80D}" type="datetimeFigureOut">
              <a:rPr lang="is-IS" smtClean="0"/>
              <a:t>9.1.2014</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C77B607D-0947-4E1A-945A-93AB5C828931}" type="slidenum">
              <a:rPr lang="is-IS" smtClean="0"/>
              <a:t>‹#›</a:t>
            </a:fld>
            <a:endParaRPr lang="is-IS"/>
          </a:p>
        </p:txBody>
      </p:sp>
    </p:spTree>
    <p:extLst>
      <p:ext uri="{BB962C8B-B14F-4D97-AF65-F5344CB8AC3E}">
        <p14:creationId xmlns:p14="http://schemas.microsoft.com/office/powerpoint/2010/main" val="1559907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10"/>
          </p:nvPr>
        </p:nvSpPr>
        <p:spPr/>
        <p:txBody>
          <a:bodyPr/>
          <a:lstStyle/>
          <a:p>
            <a:fld id="{321E56BC-95B2-4E23-9AE3-CE9DAAFAB80D}" type="datetimeFigureOut">
              <a:rPr lang="is-IS" smtClean="0"/>
              <a:t>9.1.2014</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C77B607D-0947-4E1A-945A-93AB5C828931}" type="slidenum">
              <a:rPr lang="is-IS" smtClean="0"/>
              <a:t>‹#›</a:t>
            </a:fld>
            <a:endParaRPr lang="is-IS"/>
          </a:p>
        </p:txBody>
      </p:sp>
    </p:spTree>
    <p:extLst>
      <p:ext uri="{BB962C8B-B14F-4D97-AF65-F5344CB8AC3E}">
        <p14:creationId xmlns:p14="http://schemas.microsoft.com/office/powerpoint/2010/main" val="1531810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s-I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1E56BC-95B2-4E23-9AE3-CE9DAAFAB80D}" type="datetimeFigureOut">
              <a:rPr lang="is-IS" smtClean="0"/>
              <a:t>9.1.2014</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C77B607D-0947-4E1A-945A-93AB5C828931}" type="slidenum">
              <a:rPr lang="is-IS" smtClean="0"/>
              <a:t>‹#›</a:t>
            </a:fld>
            <a:endParaRPr lang="is-IS"/>
          </a:p>
        </p:txBody>
      </p:sp>
    </p:spTree>
    <p:extLst>
      <p:ext uri="{BB962C8B-B14F-4D97-AF65-F5344CB8AC3E}">
        <p14:creationId xmlns:p14="http://schemas.microsoft.com/office/powerpoint/2010/main" val="1378970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5" name="Date Placeholder 4"/>
          <p:cNvSpPr>
            <a:spLocks noGrp="1"/>
          </p:cNvSpPr>
          <p:nvPr>
            <p:ph type="dt" sz="half" idx="10"/>
          </p:nvPr>
        </p:nvSpPr>
        <p:spPr/>
        <p:txBody>
          <a:bodyPr/>
          <a:lstStyle/>
          <a:p>
            <a:fld id="{321E56BC-95B2-4E23-9AE3-CE9DAAFAB80D}" type="datetimeFigureOut">
              <a:rPr lang="is-IS" smtClean="0"/>
              <a:t>9.1.2014</a:t>
            </a:fld>
            <a:endParaRPr lang="is-IS"/>
          </a:p>
        </p:txBody>
      </p:sp>
      <p:sp>
        <p:nvSpPr>
          <p:cNvPr id="6" name="Footer Placeholder 5"/>
          <p:cNvSpPr>
            <a:spLocks noGrp="1"/>
          </p:cNvSpPr>
          <p:nvPr>
            <p:ph type="ftr" sz="quarter" idx="11"/>
          </p:nvPr>
        </p:nvSpPr>
        <p:spPr/>
        <p:txBody>
          <a:bodyPr/>
          <a:lstStyle/>
          <a:p>
            <a:endParaRPr lang="is-IS"/>
          </a:p>
        </p:txBody>
      </p:sp>
      <p:sp>
        <p:nvSpPr>
          <p:cNvPr id="7" name="Slide Number Placeholder 6"/>
          <p:cNvSpPr>
            <a:spLocks noGrp="1"/>
          </p:cNvSpPr>
          <p:nvPr>
            <p:ph type="sldNum" sz="quarter" idx="12"/>
          </p:nvPr>
        </p:nvSpPr>
        <p:spPr/>
        <p:txBody>
          <a:bodyPr/>
          <a:lstStyle/>
          <a:p>
            <a:fld id="{C77B607D-0947-4E1A-945A-93AB5C828931}" type="slidenum">
              <a:rPr lang="is-IS" smtClean="0"/>
              <a:t>‹#›</a:t>
            </a:fld>
            <a:endParaRPr lang="is-IS"/>
          </a:p>
        </p:txBody>
      </p:sp>
    </p:spTree>
    <p:extLst>
      <p:ext uri="{BB962C8B-B14F-4D97-AF65-F5344CB8AC3E}">
        <p14:creationId xmlns:p14="http://schemas.microsoft.com/office/powerpoint/2010/main" val="3672665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s-I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7" name="Date Placeholder 6"/>
          <p:cNvSpPr>
            <a:spLocks noGrp="1"/>
          </p:cNvSpPr>
          <p:nvPr>
            <p:ph type="dt" sz="half" idx="10"/>
          </p:nvPr>
        </p:nvSpPr>
        <p:spPr/>
        <p:txBody>
          <a:bodyPr/>
          <a:lstStyle/>
          <a:p>
            <a:fld id="{321E56BC-95B2-4E23-9AE3-CE9DAAFAB80D}" type="datetimeFigureOut">
              <a:rPr lang="is-IS" smtClean="0"/>
              <a:t>9.1.2014</a:t>
            </a:fld>
            <a:endParaRPr lang="is-IS"/>
          </a:p>
        </p:txBody>
      </p:sp>
      <p:sp>
        <p:nvSpPr>
          <p:cNvPr id="8" name="Footer Placeholder 7"/>
          <p:cNvSpPr>
            <a:spLocks noGrp="1"/>
          </p:cNvSpPr>
          <p:nvPr>
            <p:ph type="ftr" sz="quarter" idx="11"/>
          </p:nvPr>
        </p:nvSpPr>
        <p:spPr/>
        <p:txBody>
          <a:bodyPr/>
          <a:lstStyle/>
          <a:p>
            <a:endParaRPr lang="is-IS"/>
          </a:p>
        </p:txBody>
      </p:sp>
      <p:sp>
        <p:nvSpPr>
          <p:cNvPr id="9" name="Slide Number Placeholder 8"/>
          <p:cNvSpPr>
            <a:spLocks noGrp="1"/>
          </p:cNvSpPr>
          <p:nvPr>
            <p:ph type="sldNum" sz="quarter" idx="12"/>
          </p:nvPr>
        </p:nvSpPr>
        <p:spPr/>
        <p:txBody>
          <a:bodyPr/>
          <a:lstStyle/>
          <a:p>
            <a:fld id="{C77B607D-0947-4E1A-945A-93AB5C828931}" type="slidenum">
              <a:rPr lang="is-IS" smtClean="0"/>
              <a:t>‹#›</a:t>
            </a:fld>
            <a:endParaRPr lang="is-IS"/>
          </a:p>
        </p:txBody>
      </p:sp>
    </p:spTree>
    <p:extLst>
      <p:ext uri="{BB962C8B-B14F-4D97-AF65-F5344CB8AC3E}">
        <p14:creationId xmlns:p14="http://schemas.microsoft.com/office/powerpoint/2010/main" val="915919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Date Placeholder 2"/>
          <p:cNvSpPr>
            <a:spLocks noGrp="1"/>
          </p:cNvSpPr>
          <p:nvPr>
            <p:ph type="dt" sz="half" idx="10"/>
          </p:nvPr>
        </p:nvSpPr>
        <p:spPr/>
        <p:txBody>
          <a:bodyPr/>
          <a:lstStyle/>
          <a:p>
            <a:fld id="{321E56BC-95B2-4E23-9AE3-CE9DAAFAB80D}" type="datetimeFigureOut">
              <a:rPr lang="is-IS" smtClean="0"/>
              <a:t>9.1.2014</a:t>
            </a:fld>
            <a:endParaRPr lang="is-IS"/>
          </a:p>
        </p:txBody>
      </p:sp>
      <p:sp>
        <p:nvSpPr>
          <p:cNvPr id="4" name="Footer Placeholder 3"/>
          <p:cNvSpPr>
            <a:spLocks noGrp="1"/>
          </p:cNvSpPr>
          <p:nvPr>
            <p:ph type="ftr" sz="quarter" idx="11"/>
          </p:nvPr>
        </p:nvSpPr>
        <p:spPr/>
        <p:txBody>
          <a:bodyPr/>
          <a:lstStyle/>
          <a:p>
            <a:endParaRPr lang="is-IS"/>
          </a:p>
        </p:txBody>
      </p:sp>
      <p:sp>
        <p:nvSpPr>
          <p:cNvPr id="5" name="Slide Number Placeholder 4"/>
          <p:cNvSpPr>
            <a:spLocks noGrp="1"/>
          </p:cNvSpPr>
          <p:nvPr>
            <p:ph type="sldNum" sz="quarter" idx="12"/>
          </p:nvPr>
        </p:nvSpPr>
        <p:spPr/>
        <p:txBody>
          <a:bodyPr/>
          <a:lstStyle/>
          <a:p>
            <a:fld id="{C77B607D-0947-4E1A-945A-93AB5C828931}" type="slidenum">
              <a:rPr lang="is-IS" smtClean="0"/>
              <a:t>‹#›</a:t>
            </a:fld>
            <a:endParaRPr lang="is-IS"/>
          </a:p>
        </p:txBody>
      </p:sp>
    </p:spTree>
    <p:extLst>
      <p:ext uri="{BB962C8B-B14F-4D97-AF65-F5344CB8AC3E}">
        <p14:creationId xmlns:p14="http://schemas.microsoft.com/office/powerpoint/2010/main" val="1390811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1E56BC-95B2-4E23-9AE3-CE9DAAFAB80D}" type="datetimeFigureOut">
              <a:rPr lang="is-IS" smtClean="0"/>
              <a:t>9.1.2014</a:t>
            </a:fld>
            <a:endParaRPr lang="is-IS"/>
          </a:p>
        </p:txBody>
      </p:sp>
      <p:sp>
        <p:nvSpPr>
          <p:cNvPr id="3" name="Footer Placeholder 2"/>
          <p:cNvSpPr>
            <a:spLocks noGrp="1"/>
          </p:cNvSpPr>
          <p:nvPr>
            <p:ph type="ftr" sz="quarter" idx="11"/>
          </p:nvPr>
        </p:nvSpPr>
        <p:spPr/>
        <p:txBody>
          <a:bodyPr/>
          <a:lstStyle/>
          <a:p>
            <a:endParaRPr lang="is-IS"/>
          </a:p>
        </p:txBody>
      </p:sp>
      <p:sp>
        <p:nvSpPr>
          <p:cNvPr id="4" name="Slide Number Placeholder 3"/>
          <p:cNvSpPr>
            <a:spLocks noGrp="1"/>
          </p:cNvSpPr>
          <p:nvPr>
            <p:ph type="sldNum" sz="quarter" idx="12"/>
          </p:nvPr>
        </p:nvSpPr>
        <p:spPr/>
        <p:txBody>
          <a:bodyPr/>
          <a:lstStyle/>
          <a:p>
            <a:fld id="{C77B607D-0947-4E1A-945A-93AB5C828931}" type="slidenum">
              <a:rPr lang="is-IS" smtClean="0"/>
              <a:t>‹#›</a:t>
            </a:fld>
            <a:endParaRPr lang="is-IS"/>
          </a:p>
        </p:txBody>
      </p:sp>
    </p:spTree>
    <p:extLst>
      <p:ext uri="{BB962C8B-B14F-4D97-AF65-F5344CB8AC3E}">
        <p14:creationId xmlns:p14="http://schemas.microsoft.com/office/powerpoint/2010/main" val="806982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s-I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1E56BC-95B2-4E23-9AE3-CE9DAAFAB80D}" type="datetimeFigureOut">
              <a:rPr lang="is-IS" smtClean="0"/>
              <a:t>9.1.2014</a:t>
            </a:fld>
            <a:endParaRPr lang="is-IS"/>
          </a:p>
        </p:txBody>
      </p:sp>
      <p:sp>
        <p:nvSpPr>
          <p:cNvPr id="6" name="Footer Placeholder 5"/>
          <p:cNvSpPr>
            <a:spLocks noGrp="1"/>
          </p:cNvSpPr>
          <p:nvPr>
            <p:ph type="ftr" sz="quarter" idx="11"/>
          </p:nvPr>
        </p:nvSpPr>
        <p:spPr/>
        <p:txBody>
          <a:bodyPr/>
          <a:lstStyle/>
          <a:p>
            <a:endParaRPr lang="is-IS"/>
          </a:p>
        </p:txBody>
      </p:sp>
      <p:sp>
        <p:nvSpPr>
          <p:cNvPr id="7" name="Slide Number Placeholder 6"/>
          <p:cNvSpPr>
            <a:spLocks noGrp="1"/>
          </p:cNvSpPr>
          <p:nvPr>
            <p:ph type="sldNum" sz="quarter" idx="12"/>
          </p:nvPr>
        </p:nvSpPr>
        <p:spPr/>
        <p:txBody>
          <a:bodyPr/>
          <a:lstStyle/>
          <a:p>
            <a:fld id="{C77B607D-0947-4E1A-945A-93AB5C828931}" type="slidenum">
              <a:rPr lang="is-IS" smtClean="0"/>
              <a:t>‹#›</a:t>
            </a:fld>
            <a:endParaRPr lang="is-IS"/>
          </a:p>
        </p:txBody>
      </p:sp>
    </p:spTree>
    <p:extLst>
      <p:ext uri="{BB962C8B-B14F-4D97-AF65-F5344CB8AC3E}">
        <p14:creationId xmlns:p14="http://schemas.microsoft.com/office/powerpoint/2010/main" val="3708985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s-I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s-I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1E56BC-95B2-4E23-9AE3-CE9DAAFAB80D}" type="datetimeFigureOut">
              <a:rPr lang="is-IS" smtClean="0"/>
              <a:t>9.1.2014</a:t>
            </a:fld>
            <a:endParaRPr lang="is-IS"/>
          </a:p>
        </p:txBody>
      </p:sp>
      <p:sp>
        <p:nvSpPr>
          <p:cNvPr id="6" name="Footer Placeholder 5"/>
          <p:cNvSpPr>
            <a:spLocks noGrp="1"/>
          </p:cNvSpPr>
          <p:nvPr>
            <p:ph type="ftr" sz="quarter" idx="11"/>
          </p:nvPr>
        </p:nvSpPr>
        <p:spPr/>
        <p:txBody>
          <a:bodyPr/>
          <a:lstStyle/>
          <a:p>
            <a:endParaRPr lang="is-IS"/>
          </a:p>
        </p:txBody>
      </p:sp>
      <p:sp>
        <p:nvSpPr>
          <p:cNvPr id="7" name="Slide Number Placeholder 6"/>
          <p:cNvSpPr>
            <a:spLocks noGrp="1"/>
          </p:cNvSpPr>
          <p:nvPr>
            <p:ph type="sldNum" sz="quarter" idx="12"/>
          </p:nvPr>
        </p:nvSpPr>
        <p:spPr/>
        <p:txBody>
          <a:bodyPr/>
          <a:lstStyle/>
          <a:p>
            <a:fld id="{C77B607D-0947-4E1A-945A-93AB5C828931}" type="slidenum">
              <a:rPr lang="is-IS" smtClean="0"/>
              <a:t>‹#›</a:t>
            </a:fld>
            <a:endParaRPr lang="is-IS"/>
          </a:p>
        </p:txBody>
      </p:sp>
    </p:spTree>
    <p:extLst>
      <p:ext uri="{BB962C8B-B14F-4D97-AF65-F5344CB8AC3E}">
        <p14:creationId xmlns:p14="http://schemas.microsoft.com/office/powerpoint/2010/main" val="3975354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s-I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1E56BC-95B2-4E23-9AE3-CE9DAAFAB80D}" type="datetimeFigureOut">
              <a:rPr lang="is-IS" smtClean="0"/>
              <a:t>9.1.2014</a:t>
            </a:fld>
            <a:endParaRPr lang="is-I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s-I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7B607D-0947-4E1A-945A-93AB5C828931}" type="slidenum">
              <a:rPr lang="is-IS" smtClean="0"/>
              <a:t>‹#›</a:t>
            </a:fld>
            <a:endParaRPr lang="is-IS"/>
          </a:p>
        </p:txBody>
      </p:sp>
    </p:spTree>
    <p:extLst>
      <p:ext uri="{BB962C8B-B14F-4D97-AF65-F5344CB8AC3E}">
        <p14:creationId xmlns:p14="http://schemas.microsoft.com/office/powerpoint/2010/main" val="1022905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1.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512" y="0"/>
            <a:ext cx="9180512" cy="1116000"/>
          </a:xfrm>
          <a:solidFill>
            <a:schemeClr val="tx2">
              <a:lumMod val="50000"/>
            </a:schemeClr>
          </a:solidFill>
          <a:effectLst>
            <a:innerShdw blurRad="114300">
              <a:prstClr val="black"/>
            </a:innerShdw>
          </a:effectLst>
        </p:spPr>
        <p:txBody>
          <a:bodyPr>
            <a:normAutofit/>
          </a:bodyPr>
          <a:lstStyle/>
          <a:p>
            <a:r>
              <a:rPr lang="is-IS" sz="32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50800" dist="38100" algn="l" rotWithShape="0">
                    <a:prstClr val="black">
                      <a:alpha val="40000"/>
                    </a:prstClr>
                  </a:outerShdw>
                </a:effectLst>
              </a:rPr>
              <a:t/>
            </a:r>
            <a:br>
              <a:rPr lang="is-IS" sz="32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50800" dist="38100" algn="l" rotWithShape="0">
                    <a:prstClr val="black">
                      <a:alpha val="40000"/>
                    </a:prstClr>
                  </a:outerShdw>
                </a:effectLst>
              </a:rPr>
            </a:br>
            <a:r>
              <a:rPr lang="az-Cyrl-AZ" sz="32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50800" dist="38100" algn="l" rotWithShape="0">
                    <a:prstClr val="black">
                      <a:alpha val="40000"/>
                    </a:prstClr>
                  </a:outerShdw>
                </a:effectLst>
              </a:rPr>
              <a:t>Шерсть для холода</a:t>
            </a:r>
            <a:endParaRPr lang="is-IS" sz="2800" b="1" dirty="0">
              <a:solidFill>
                <a:srgbClr val="C4C4C4"/>
              </a:solidFill>
              <a:effectLst>
                <a:outerShdw blurRad="38100" dist="38100" dir="2700000" algn="tl">
                  <a:srgbClr val="000000">
                    <a:alpha val="43137"/>
                  </a:srgbClr>
                </a:outerShdw>
              </a:effectLst>
              <a:latin typeface="Engravers MT" panose="02090707080505020304" pitchFamily="18" charset="0"/>
            </a:endParaRPr>
          </a:p>
        </p:txBody>
      </p:sp>
      <p:sp>
        <p:nvSpPr>
          <p:cNvPr id="3" name="Subtitle 2"/>
          <p:cNvSpPr>
            <a:spLocks noGrp="1"/>
          </p:cNvSpPr>
          <p:nvPr>
            <p:ph type="subTitle" idx="1"/>
          </p:nvPr>
        </p:nvSpPr>
        <p:spPr>
          <a:xfrm>
            <a:off x="1234265" y="1556792"/>
            <a:ext cx="6400800" cy="4176464"/>
          </a:xfrm>
        </p:spPr>
        <p:txBody>
          <a:bodyPr>
            <a:normAutofit/>
          </a:bodyPr>
          <a:lstStyle/>
          <a:p>
            <a:r>
              <a:rPr lang="is-IS" sz="3000" b="1" dirty="0" smtClean="0"/>
              <a:t>Verkefnið </a:t>
            </a:r>
            <a:r>
              <a:rPr lang="is-IS" sz="3000" b="1" i="1" dirty="0" smtClean="0"/>
              <a:t>Ull fyrir kalda</a:t>
            </a:r>
            <a:r>
              <a:rPr lang="is-IS" sz="3000" b="1" dirty="0" smtClean="0"/>
              <a:t> er sprottið úr hópavinnu unglinga á landsmóti UD KFUM og KFUK í Vatnaskógi 2013.</a:t>
            </a:r>
          </a:p>
          <a:p>
            <a:endParaRPr lang="is-IS" sz="1800" b="1" dirty="0"/>
          </a:p>
          <a:p>
            <a:r>
              <a:rPr lang="is-IS" sz="3000" b="1" dirty="0" smtClean="0"/>
              <a:t>Verkefnið var kosið sem </a:t>
            </a:r>
            <a:br>
              <a:rPr lang="is-IS" sz="3000" b="1" dirty="0" smtClean="0"/>
            </a:br>
            <a:r>
              <a:rPr lang="is-IS" sz="3000" b="1" i="1" dirty="0" smtClean="0">
                <a:latin typeface="Engravers MT" panose="02090707080505020304" pitchFamily="18" charset="0"/>
              </a:rPr>
              <a:t>besta hugmyndin</a:t>
            </a:r>
            <a:r>
              <a:rPr lang="is-IS" sz="3000" b="1" dirty="0" smtClean="0"/>
              <a:t/>
            </a:r>
            <a:br>
              <a:rPr lang="is-IS" sz="3000" b="1" dirty="0" smtClean="0"/>
            </a:br>
            <a:r>
              <a:rPr lang="is-IS" sz="3000" b="1" dirty="0" smtClean="0"/>
              <a:t>af sérstakri dómnefnd</a:t>
            </a:r>
            <a:br>
              <a:rPr lang="is-IS" sz="3000" b="1" dirty="0" smtClean="0"/>
            </a:br>
            <a:r>
              <a:rPr lang="is-IS" sz="3000" b="1" dirty="0" smtClean="0"/>
              <a:t>og nú viljum við framkvæma!</a:t>
            </a:r>
            <a:endParaRPr lang="is-IS" sz="3000" b="1" dirty="0"/>
          </a:p>
        </p:txBody>
      </p:sp>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886"/>
          <a:stretch/>
        </p:blipFill>
        <p:spPr bwMode="auto">
          <a:xfrm>
            <a:off x="8970" y="5433258"/>
            <a:ext cx="1001967" cy="1424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2716" b="1886"/>
          <a:stretch/>
        </p:blipFill>
        <p:spPr bwMode="auto">
          <a:xfrm>
            <a:off x="6444208" y="5433257"/>
            <a:ext cx="2699792" cy="1424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txBox="1">
            <a:spLocks/>
          </p:cNvSpPr>
          <p:nvPr/>
        </p:nvSpPr>
        <p:spPr>
          <a:xfrm>
            <a:off x="683568" y="-207280"/>
            <a:ext cx="7772400" cy="1116000"/>
          </a:xfrm>
          <a:prstGeom prst="rect">
            <a:avLst/>
          </a:prstGeom>
          <a:solidFill>
            <a:schemeClr val="accent1">
              <a:alpha val="0"/>
            </a:schemeClr>
          </a:solidFill>
          <a:effectLst>
            <a:innerShdw blurRad="114300">
              <a:prstClr val="black"/>
            </a:innerShd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s-IS" sz="5600" b="1" spc="100" dirty="0" smtClean="0">
                <a:ln w="18000">
                  <a:solidFill>
                    <a:schemeClr val="bg1">
                      <a:lumMod val="50000"/>
                    </a:schemeClr>
                  </a:solidFill>
                  <a:prstDash val="solid"/>
                </a:ln>
                <a:gradFill>
                  <a:gsLst>
                    <a:gs pos="32000">
                      <a:schemeClr val="tx2">
                        <a:lumMod val="75000"/>
                      </a:schemeClr>
                    </a:gs>
                    <a:gs pos="52000">
                      <a:schemeClr val="bg1">
                        <a:tint val="80000"/>
                        <a:satMod val="300000"/>
                      </a:schemeClr>
                    </a:gs>
                    <a:gs pos="100000">
                      <a:schemeClr val="tx2">
                        <a:lumMod val="75000"/>
                      </a:schemeClr>
                    </a:gs>
                  </a:gsLst>
                  <a:path path="rect">
                    <a:fillToRect l="100000" t="100000"/>
                  </a:path>
                </a:gradFill>
              </a:rPr>
              <a:t>ULL FYRIR KALDA</a:t>
            </a:r>
            <a:endParaRPr lang="is-IS" sz="5400" b="1" dirty="0">
              <a:ln w="18000">
                <a:solidFill>
                  <a:schemeClr val="bg1">
                    <a:lumMod val="50000"/>
                  </a:schemeClr>
                </a:solidFill>
                <a:prstDash val="solid"/>
              </a:ln>
              <a:gradFill>
                <a:gsLst>
                  <a:gs pos="32000">
                    <a:schemeClr val="tx2">
                      <a:lumMod val="75000"/>
                    </a:schemeClr>
                  </a:gs>
                  <a:gs pos="52000">
                    <a:schemeClr val="bg1">
                      <a:tint val="80000"/>
                      <a:satMod val="300000"/>
                    </a:schemeClr>
                  </a:gs>
                  <a:gs pos="100000">
                    <a:schemeClr val="tx2">
                      <a:lumMod val="75000"/>
                    </a:schemeClr>
                  </a:gs>
                </a:gsLst>
                <a:path path="rect">
                  <a:fillToRect l="100000" t="100000"/>
                </a:path>
              </a:gradFill>
              <a:latin typeface="Engravers MT" panose="02090707080505020304" pitchFamily="18" charset="0"/>
            </a:endParaRPr>
          </a:p>
        </p:txBody>
      </p:sp>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132766">
            <a:off x="530883" y="178355"/>
            <a:ext cx="960106" cy="720080"/>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8344" y="212166"/>
            <a:ext cx="1080120" cy="652458"/>
          </a:xfrm>
          <a:prstGeom prst="rect">
            <a:avLst/>
          </a:prstGeom>
        </p:spPr>
      </p:pic>
    </p:spTree>
    <p:extLst>
      <p:ext uri="{BB962C8B-B14F-4D97-AF65-F5344CB8AC3E}">
        <p14:creationId xmlns:p14="http://schemas.microsoft.com/office/powerpoint/2010/main" val="7702242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512" y="0"/>
            <a:ext cx="9180512" cy="1116000"/>
          </a:xfrm>
          <a:solidFill>
            <a:schemeClr val="tx2">
              <a:lumMod val="50000"/>
            </a:schemeClr>
          </a:solidFill>
          <a:effectLst>
            <a:innerShdw blurRad="114300">
              <a:prstClr val="black"/>
            </a:innerShdw>
          </a:effectLst>
        </p:spPr>
        <p:txBody>
          <a:bodyPr>
            <a:normAutofit/>
          </a:bodyPr>
          <a:lstStyle/>
          <a:p>
            <a:r>
              <a:rPr lang="is-IS" sz="32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50800" dist="38100" algn="l" rotWithShape="0">
                    <a:prstClr val="black">
                      <a:alpha val="40000"/>
                    </a:prstClr>
                  </a:outerShdw>
                </a:effectLst>
              </a:rPr>
              <a:t/>
            </a:r>
            <a:br>
              <a:rPr lang="is-IS" sz="32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50800" dist="38100" algn="l" rotWithShape="0">
                    <a:prstClr val="black">
                      <a:alpha val="40000"/>
                    </a:prstClr>
                  </a:outerShdw>
                </a:effectLst>
              </a:rPr>
            </a:br>
            <a:r>
              <a:rPr lang="az-Cyrl-AZ" sz="32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50800" dist="38100" algn="l" rotWithShape="0">
                    <a:prstClr val="black">
                      <a:alpha val="40000"/>
                    </a:prstClr>
                  </a:outerShdw>
                </a:effectLst>
              </a:rPr>
              <a:t>Шерсть для холода</a:t>
            </a:r>
            <a:endParaRPr lang="is-IS" sz="2800" b="1" dirty="0">
              <a:solidFill>
                <a:srgbClr val="C4C4C4"/>
              </a:solidFill>
              <a:effectLst>
                <a:outerShdw blurRad="38100" dist="38100" dir="2700000" algn="tl">
                  <a:srgbClr val="000000">
                    <a:alpha val="43137"/>
                  </a:srgbClr>
                </a:outerShdw>
              </a:effectLst>
              <a:latin typeface="Engravers MT" panose="02090707080505020304" pitchFamily="18" charset="0"/>
            </a:endParaRPr>
          </a:p>
        </p:txBody>
      </p:sp>
      <p:sp>
        <p:nvSpPr>
          <p:cNvPr id="3" name="Subtitle 2"/>
          <p:cNvSpPr>
            <a:spLocks noGrp="1"/>
          </p:cNvSpPr>
          <p:nvPr>
            <p:ph type="subTitle" idx="1"/>
          </p:nvPr>
        </p:nvSpPr>
        <p:spPr>
          <a:xfrm>
            <a:off x="1234265" y="1556792"/>
            <a:ext cx="6400800" cy="1584176"/>
          </a:xfrm>
        </p:spPr>
        <p:txBody>
          <a:bodyPr>
            <a:normAutofit/>
          </a:bodyPr>
          <a:lstStyle/>
          <a:p>
            <a:r>
              <a:rPr lang="is-IS" sz="3000" b="1" dirty="0" smtClean="0"/>
              <a:t>Í sumar </a:t>
            </a:r>
            <a:r>
              <a:rPr lang="is-IS" sz="3000" b="1" smtClean="0"/>
              <a:t>munum við </a:t>
            </a:r>
            <a:r>
              <a:rPr lang="is-IS" sz="3000" b="1" dirty="0" smtClean="0"/>
              <a:t>senda kassana út til Síberíu svo allt komi að góðum notum næsta vetur.</a:t>
            </a:r>
          </a:p>
          <a:p>
            <a:endParaRPr lang="is-IS" sz="3000" b="1" dirty="0"/>
          </a:p>
          <a:p>
            <a:endParaRPr lang="is-IS" sz="3000" b="1" u="sng" dirty="0" smtClean="0"/>
          </a:p>
          <a:p>
            <a:endParaRPr lang="is-IS" sz="3000" b="1" u="sng" dirty="0"/>
          </a:p>
          <a:p>
            <a:endParaRPr lang="is-IS" sz="3000" b="1" dirty="0" smtClean="0"/>
          </a:p>
          <a:p>
            <a:endParaRPr lang="is-IS" sz="1800" b="1" dirty="0"/>
          </a:p>
        </p:txBody>
      </p:sp>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886"/>
          <a:stretch/>
        </p:blipFill>
        <p:spPr bwMode="auto">
          <a:xfrm>
            <a:off x="8970" y="5433258"/>
            <a:ext cx="1001967" cy="1424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2716" b="1886"/>
          <a:stretch/>
        </p:blipFill>
        <p:spPr bwMode="auto">
          <a:xfrm>
            <a:off x="6444208" y="5433257"/>
            <a:ext cx="2699792" cy="1424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txBox="1">
            <a:spLocks/>
          </p:cNvSpPr>
          <p:nvPr/>
        </p:nvSpPr>
        <p:spPr>
          <a:xfrm>
            <a:off x="683568" y="-207280"/>
            <a:ext cx="7772400" cy="1116000"/>
          </a:xfrm>
          <a:prstGeom prst="rect">
            <a:avLst/>
          </a:prstGeom>
          <a:solidFill>
            <a:schemeClr val="accent1">
              <a:alpha val="0"/>
            </a:schemeClr>
          </a:solidFill>
          <a:effectLst>
            <a:innerShdw blurRad="114300">
              <a:prstClr val="black"/>
            </a:innerShd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s-IS" sz="5600" b="1" spc="100" dirty="0" smtClean="0">
                <a:ln w="18000">
                  <a:solidFill>
                    <a:schemeClr val="bg1">
                      <a:lumMod val="50000"/>
                    </a:schemeClr>
                  </a:solidFill>
                  <a:prstDash val="solid"/>
                </a:ln>
                <a:gradFill>
                  <a:gsLst>
                    <a:gs pos="32000">
                      <a:schemeClr val="tx2">
                        <a:lumMod val="75000"/>
                      </a:schemeClr>
                    </a:gs>
                    <a:gs pos="52000">
                      <a:schemeClr val="bg1">
                        <a:tint val="80000"/>
                        <a:satMod val="300000"/>
                      </a:schemeClr>
                    </a:gs>
                    <a:gs pos="100000">
                      <a:schemeClr val="tx2">
                        <a:lumMod val="75000"/>
                      </a:schemeClr>
                    </a:gs>
                  </a:gsLst>
                  <a:path path="rect">
                    <a:fillToRect l="100000" t="100000"/>
                  </a:path>
                </a:gradFill>
              </a:rPr>
              <a:t>ULL FYRIR KALDA</a:t>
            </a:r>
            <a:endParaRPr lang="is-IS" sz="5400" b="1" dirty="0">
              <a:ln w="18000">
                <a:solidFill>
                  <a:schemeClr val="bg1">
                    <a:lumMod val="50000"/>
                  </a:schemeClr>
                </a:solidFill>
                <a:prstDash val="solid"/>
              </a:ln>
              <a:gradFill>
                <a:gsLst>
                  <a:gs pos="32000">
                    <a:schemeClr val="tx2">
                      <a:lumMod val="75000"/>
                    </a:schemeClr>
                  </a:gs>
                  <a:gs pos="52000">
                    <a:schemeClr val="bg1">
                      <a:tint val="80000"/>
                      <a:satMod val="300000"/>
                    </a:schemeClr>
                  </a:gs>
                  <a:gs pos="100000">
                    <a:schemeClr val="tx2">
                      <a:lumMod val="75000"/>
                    </a:schemeClr>
                  </a:gs>
                </a:gsLst>
                <a:path path="rect">
                  <a:fillToRect l="100000" t="100000"/>
                </a:path>
              </a:gradFill>
              <a:latin typeface="Engravers MT" panose="02090707080505020304" pitchFamily="18" charset="0"/>
            </a:endParaRPr>
          </a:p>
        </p:txBody>
      </p:sp>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132766">
            <a:off x="530883" y="178355"/>
            <a:ext cx="960106" cy="720080"/>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8344" y="212166"/>
            <a:ext cx="1080120" cy="652458"/>
          </a:xfrm>
          <a:prstGeom prst="rect">
            <a:avLst/>
          </a:prstGeom>
        </p:spPr>
      </p:pic>
      <p:sp>
        <p:nvSpPr>
          <p:cNvPr id="9" name="Subtitle 2"/>
          <p:cNvSpPr txBox="1">
            <a:spLocks/>
          </p:cNvSpPr>
          <p:nvPr/>
        </p:nvSpPr>
        <p:spPr>
          <a:xfrm>
            <a:off x="1369368" y="5857597"/>
            <a:ext cx="6400800" cy="57606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is-IS" sz="3000" b="1" dirty="0" smtClean="0"/>
              <a:t>Takk fyrir þitt framlag!</a:t>
            </a:r>
          </a:p>
          <a:p>
            <a:endParaRPr lang="is-IS" sz="3000" b="1" u="sng" dirty="0" smtClean="0"/>
          </a:p>
          <a:p>
            <a:endParaRPr lang="is-IS" sz="3000" b="1" u="sng" dirty="0" smtClean="0"/>
          </a:p>
          <a:p>
            <a:endParaRPr lang="is-IS" sz="3000" b="1" dirty="0" smtClean="0"/>
          </a:p>
          <a:p>
            <a:endParaRPr lang="is-IS" sz="1800" b="1" dirty="0"/>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80003" y="3212976"/>
            <a:ext cx="3535680" cy="2356104"/>
          </a:xfrm>
          <a:prstGeom prst="rect">
            <a:avLst/>
          </a:prstGeom>
          <a:ln w="88900" cap="sq" cmpd="thickThin">
            <a:solidFill>
              <a:schemeClr val="tx2">
                <a:lumMod val="50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25111821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512" y="0"/>
            <a:ext cx="9180512" cy="1116000"/>
          </a:xfrm>
          <a:solidFill>
            <a:schemeClr val="tx2">
              <a:lumMod val="50000"/>
            </a:schemeClr>
          </a:solidFill>
          <a:effectLst>
            <a:innerShdw blurRad="114300">
              <a:prstClr val="black"/>
            </a:innerShdw>
          </a:effectLst>
        </p:spPr>
        <p:txBody>
          <a:bodyPr>
            <a:normAutofit/>
          </a:bodyPr>
          <a:lstStyle/>
          <a:p>
            <a:r>
              <a:rPr lang="is-IS" sz="32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50800" dist="38100" algn="l" rotWithShape="0">
                    <a:prstClr val="black">
                      <a:alpha val="40000"/>
                    </a:prstClr>
                  </a:outerShdw>
                </a:effectLst>
              </a:rPr>
              <a:t/>
            </a:r>
            <a:br>
              <a:rPr lang="is-IS" sz="32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50800" dist="38100" algn="l" rotWithShape="0">
                    <a:prstClr val="black">
                      <a:alpha val="40000"/>
                    </a:prstClr>
                  </a:outerShdw>
                </a:effectLst>
              </a:rPr>
            </a:br>
            <a:r>
              <a:rPr lang="az-Cyrl-AZ" sz="32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50800" dist="38100" algn="l" rotWithShape="0">
                    <a:prstClr val="black">
                      <a:alpha val="40000"/>
                    </a:prstClr>
                  </a:outerShdw>
                </a:effectLst>
              </a:rPr>
              <a:t>Шерсть для холода</a:t>
            </a:r>
            <a:endParaRPr lang="is-IS" sz="2800" b="1" dirty="0">
              <a:solidFill>
                <a:srgbClr val="C4C4C4"/>
              </a:solidFill>
              <a:effectLst>
                <a:outerShdw blurRad="38100" dist="38100" dir="2700000" algn="tl">
                  <a:srgbClr val="000000">
                    <a:alpha val="43137"/>
                  </a:srgbClr>
                </a:outerShdw>
              </a:effectLst>
              <a:latin typeface="Engravers MT" panose="02090707080505020304" pitchFamily="18" charset="0"/>
            </a:endParaRPr>
          </a:p>
        </p:txBody>
      </p:sp>
      <p:sp>
        <p:nvSpPr>
          <p:cNvPr id="3" name="Subtitle 2"/>
          <p:cNvSpPr>
            <a:spLocks noGrp="1"/>
          </p:cNvSpPr>
          <p:nvPr>
            <p:ph type="subTitle" idx="1"/>
          </p:nvPr>
        </p:nvSpPr>
        <p:spPr>
          <a:xfrm>
            <a:off x="1234265" y="1556792"/>
            <a:ext cx="6400800" cy="4176464"/>
          </a:xfrm>
        </p:spPr>
        <p:txBody>
          <a:bodyPr>
            <a:normAutofit/>
          </a:bodyPr>
          <a:lstStyle/>
          <a:p>
            <a:r>
              <a:rPr lang="is-IS" sz="3000" b="1" dirty="0" smtClean="0"/>
              <a:t>Hugmyndin er að færa fátækum börnum í Síberíu hlýja sokka, vettlinga, húfur og jafnvel trefla úr íslenskri ull.</a:t>
            </a:r>
          </a:p>
          <a:p>
            <a:endParaRPr lang="is-IS" sz="1800" b="1" dirty="0"/>
          </a:p>
          <a:p>
            <a:r>
              <a:rPr lang="is-IS" sz="3000" b="1" dirty="0" smtClean="0"/>
              <a:t>Vinir okkar í KFUM og KFUK í Síberíu heyrðu af verkefninu og fóru að leita og fundu heimili sem heitir</a:t>
            </a:r>
            <a:br>
              <a:rPr lang="is-IS" sz="3000" b="1" dirty="0" smtClean="0"/>
            </a:br>
            <a:r>
              <a:rPr lang="is-IS" sz="3000" b="1" i="1" dirty="0" err="1" smtClean="0">
                <a:latin typeface="Engravers MT" panose="02090707080505020304" pitchFamily="18" charset="0"/>
              </a:rPr>
              <a:t>orphanage</a:t>
            </a:r>
            <a:r>
              <a:rPr lang="is-IS" sz="3000" b="1" i="1" dirty="0" smtClean="0">
                <a:latin typeface="Engravers MT" panose="02090707080505020304" pitchFamily="18" charset="0"/>
              </a:rPr>
              <a:t>  #6</a:t>
            </a:r>
            <a:endParaRPr lang="is-IS" sz="3000" b="1" dirty="0"/>
          </a:p>
        </p:txBody>
      </p:sp>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886"/>
          <a:stretch/>
        </p:blipFill>
        <p:spPr bwMode="auto">
          <a:xfrm>
            <a:off x="8970" y="5433258"/>
            <a:ext cx="1001967" cy="1424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2716" b="1886"/>
          <a:stretch/>
        </p:blipFill>
        <p:spPr bwMode="auto">
          <a:xfrm>
            <a:off x="6444208" y="5433257"/>
            <a:ext cx="2699792" cy="1424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txBox="1">
            <a:spLocks/>
          </p:cNvSpPr>
          <p:nvPr/>
        </p:nvSpPr>
        <p:spPr>
          <a:xfrm>
            <a:off x="683568" y="-207280"/>
            <a:ext cx="7772400" cy="1116000"/>
          </a:xfrm>
          <a:prstGeom prst="rect">
            <a:avLst/>
          </a:prstGeom>
          <a:solidFill>
            <a:schemeClr val="accent1">
              <a:alpha val="0"/>
            </a:schemeClr>
          </a:solidFill>
          <a:effectLst>
            <a:innerShdw blurRad="114300">
              <a:prstClr val="black"/>
            </a:innerShd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s-IS" sz="5600" b="1" spc="100" dirty="0" smtClean="0">
                <a:ln w="18000">
                  <a:solidFill>
                    <a:schemeClr val="bg1">
                      <a:lumMod val="50000"/>
                    </a:schemeClr>
                  </a:solidFill>
                  <a:prstDash val="solid"/>
                </a:ln>
                <a:gradFill>
                  <a:gsLst>
                    <a:gs pos="32000">
                      <a:schemeClr val="tx2">
                        <a:lumMod val="75000"/>
                      </a:schemeClr>
                    </a:gs>
                    <a:gs pos="52000">
                      <a:schemeClr val="bg1">
                        <a:tint val="80000"/>
                        <a:satMod val="300000"/>
                      </a:schemeClr>
                    </a:gs>
                    <a:gs pos="100000">
                      <a:schemeClr val="tx2">
                        <a:lumMod val="75000"/>
                      </a:schemeClr>
                    </a:gs>
                  </a:gsLst>
                  <a:path path="rect">
                    <a:fillToRect l="100000" t="100000"/>
                  </a:path>
                </a:gradFill>
              </a:rPr>
              <a:t>ULL FYRIR KALDA</a:t>
            </a:r>
            <a:endParaRPr lang="is-IS" sz="5400" b="1" dirty="0">
              <a:ln w="18000">
                <a:solidFill>
                  <a:schemeClr val="bg1">
                    <a:lumMod val="50000"/>
                  </a:schemeClr>
                </a:solidFill>
                <a:prstDash val="solid"/>
              </a:ln>
              <a:gradFill>
                <a:gsLst>
                  <a:gs pos="32000">
                    <a:schemeClr val="tx2">
                      <a:lumMod val="75000"/>
                    </a:schemeClr>
                  </a:gs>
                  <a:gs pos="52000">
                    <a:schemeClr val="bg1">
                      <a:tint val="80000"/>
                      <a:satMod val="300000"/>
                    </a:schemeClr>
                  </a:gs>
                  <a:gs pos="100000">
                    <a:schemeClr val="tx2">
                      <a:lumMod val="75000"/>
                    </a:schemeClr>
                  </a:gs>
                </a:gsLst>
                <a:path path="rect">
                  <a:fillToRect l="100000" t="100000"/>
                </a:path>
              </a:gradFill>
              <a:latin typeface="Engravers MT" panose="02090707080505020304" pitchFamily="18" charset="0"/>
            </a:endParaRPr>
          </a:p>
        </p:txBody>
      </p:sp>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132766">
            <a:off x="530883" y="178355"/>
            <a:ext cx="960106" cy="720080"/>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8344" y="212166"/>
            <a:ext cx="1080120" cy="652458"/>
          </a:xfrm>
          <a:prstGeom prst="rect">
            <a:avLst/>
          </a:prstGeom>
        </p:spPr>
      </p:pic>
    </p:spTree>
    <p:extLst>
      <p:ext uri="{BB962C8B-B14F-4D97-AF65-F5344CB8AC3E}">
        <p14:creationId xmlns:p14="http://schemas.microsoft.com/office/powerpoint/2010/main" val="11803215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512" y="0"/>
            <a:ext cx="9180512" cy="1116000"/>
          </a:xfrm>
          <a:solidFill>
            <a:schemeClr val="tx2">
              <a:lumMod val="50000"/>
            </a:schemeClr>
          </a:solidFill>
          <a:effectLst>
            <a:innerShdw blurRad="114300">
              <a:prstClr val="black"/>
            </a:innerShdw>
          </a:effectLst>
        </p:spPr>
        <p:txBody>
          <a:bodyPr>
            <a:normAutofit/>
          </a:bodyPr>
          <a:lstStyle/>
          <a:p>
            <a:r>
              <a:rPr lang="is-IS" sz="32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50800" dist="38100" algn="l" rotWithShape="0">
                    <a:prstClr val="black">
                      <a:alpha val="40000"/>
                    </a:prstClr>
                  </a:outerShdw>
                </a:effectLst>
              </a:rPr>
              <a:t/>
            </a:r>
            <a:br>
              <a:rPr lang="is-IS" sz="32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50800" dist="38100" algn="l" rotWithShape="0">
                    <a:prstClr val="black">
                      <a:alpha val="40000"/>
                    </a:prstClr>
                  </a:outerShdw>
                </a:effectLst>
              </a:rPr>
            </a:br>
            <a:r>
              <a:rPr lang="az-Cyrl-AZ" sz="32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50800" dist="38100" algn="l" rotWithShape="0">
                    <a:prstClr val="black">
                      <a:alpha val="40000"/>
                    </a:prstClr>
                  </a:outerShdw>
                </a:effectLst>
              </a:rPr>
              <a:t>Шерсть для холода</a:t>
            </a:r>
            <a:endParaRPr lang="is-IS" sz="2800" b="1" dirty="0">
              <a:solidFill>
                <a:srgbClr val="C4C4C4"/>
              </a:solidFill>
              <a:effectLst>
                <a:outerShdw blurRad="38100" dist="38100" dir="2700000" algn="tl">
                  <a:srgbClr val="000000">
                    <a:alpha val="43137"/>
                  </a:srgbClr>
                </a:outerShdw>
              </a:effectLst>
              <a:latin typeface="Engravers MT" panose="02090707080505020304" pitchFamily="18" charset="0"/>
            </a:endParaRPr>
          </a:p>
        </p:txBody>
      </p:sp>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886"/>
          <a:stretch/>
        </p:blipFill>
        <p:spPr bwMode="auto">
          <a:xfrm>
            <a:off x="8970" y="5433258"/>
            <a:ext cx="1001967" cy="1424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2716" b="1886"/>
          <a:stretch/>
        </p:blipFill>
        <p:spPr bwMode="auto">
          <a:xfrm>
            <a:off x="6444208" y="5433257"/>
            <a:ext cx="2699792" cy="1424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txBox="1">
            <a:spLocks/>
          </p:cNvSpPr>
          <p:nvPr/>
        </p:nvSpPr>
        <p:spPr>
          <a:xfrm>
            <a:off x="683568" y="-207280"/>
            <a:ext cx="7772400" cy="1116000"/>
          </a:xfrm>
          <a:prstGeom prst="rect">
            <a:avLst/>
          </a:prstGeom>
          <a:solidFill>
            <a:schemeClr val="accent1">
              <a:alpha val="0"/>
            </a:schemeClr>
          </a:solidFill>
          <a:effectLst>
            <a:innerShdw blurRad="114300">
              <a:prstClr val="black"/>
            </a:innerShd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s-IS" sz="5600" b="1" spc="100" dirty="0" smtClean="0">
                <a:ln w="18000">
                  <a:solidFill>
                    <a:schemeClr val="bg1">
                      <a:lumMod val="50000"/>
                    </a:schemeClr>
                  </a:solidFill>
                  <a:prstDash val="solid"/>
                </a:ln>
                <a:gradFill>
                  <a:gsLst>
                    <a:gs pos="32000">
                      <a:schemeClr val="tx2">
                        <a:lumMod val="75000"/>
                      </a:schemeClr>
                    </a:gs>
                    <a:gs pos="52000">
                      <a:schemeClr val="bg1">
                        <a:tint val="80000"/>
                        <a:satMod val="300000"/>
                      </a:schemeClr>
                    </a:gs>
                    <a:gs pos="100000">
                      <a:schemeClr val="tx2">
                        <a:lumMod val="75000"/>
                      </a:schemeClr>
                    </a:gs>
                  </a:gsLst>
                  <a:path path="rect">
                    <a:fillToRect l="100000" t="100000"/>
                  </a:path>
                </a:gradFill>
              </a:rPr>
              <a:t>ULL FYRIR KALDA</a:t>
            </a:r>
            <a:endParaRPr lang="is-IS" sz="5400" b="1" dirty="0">
              <a:ln w="18000">
                <a:solidFill>
                  <a:schemeClr val="bg1">
                    <a:lumMod val="50000"/>
                  </a:schemeClr>
                </a:solidFill>
                <a:prstDash val="solid"/>
              </a:ln>
              <a:gradFill>
                <a:gsLst>
                  <a:gs pos="32000">
                    <a:schemeClr val="tx2">
                      <a:lumMod val="75000"/>
                    </a:schemeClr>
                  </a:gs>
                  <a:gs pos="52000">
                    <a:schemeClr val="bg1">
                      <a:tint val="80000"/>
                      <a:satMod val="300000"/>
                    </a:schemeClr>
                  </a:gs>
                  <a:gs pos="100000">
                    <a:schemeClr val="tx2">
                      <a:lumMod val="75000"/>
                    </a:schemeClr>
                  </a:gs>
                </a:gsLst>
                <a:path path="rect">
                  <a:fillToRect l="100000" t="100000"/>
                </a:path>
              </a:gradFill>
              <a:latin typeface="Engravers MT" panose="02090707080505020304" pitchFamily="18" charset="0"/>
            </a:endParaRPr>
          </a:p>
        </p:txBody>
      </p:sp>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132766">
            <a:off x="530883" y="178355"/>
            <a:ext cx="960106" cy="720080"/>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8344" y="212166"/>
            <a:ext cx="1080120" cy="652458"/>
          </a:xfrm>
          <a:prstGeom prst="rect">
            <a:avLst/>
          </a:prstGeom>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632720">
            <a:off x="1823931" y="1206693"/>
            <a:ext cx="4469497" cy="5231181"/>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286938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512" y="0"/>
            <a:ext cx="9180512" cy="1116000"/>
          </a:xfrm>
          <a:solidFill>
            <a:schemeClr val="tx2">
              <a:lumMod val="50000"/>
            </a:schemeClr>
          </a:solidFill>
          <a:effectLst>
            <a:innerShdw blurRad="114300">
              <a:prstClr val="black"/>
            </a:innerShdw>
          </a:effectLst>
        </p:spPr>
        <p:txBody>
          <a:bodyPr>
            <a:normAutofit/>
          </a:bodyPr>
          <a:lstStyle/>
          <a:p>
            <a:r>
              <a:rPr lang="is-IS" sz="32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50800" dist="38100" algn="l" rotWithShape="0">
                    <a:prstClr val="black">
                      <a:alpha val="40000"/>
                    </a:prstClr>
                  </a:outerShdw>
                </a:effectLst>
              </a:rPr>
              <a:t/>
            </a:r>
            <a:br>
              <a:rPr lang="is-IS" sz="32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50800" dist="38100" algn="l" rotWithShape="0">
                    <a:prstClr val="black">
                      <a:alpha val="40000"/>
                    </a:prstClr>
                  </a:outerShdw>
                </a:effectLst>
              </a:rPr>
            </a:br>
            <a:r>
              <a:rPr lang="az-Cyrl-AZ" sz="32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50800" dist="38100" algn="l" rotWithShape="0">
                    <a:prstClr val="black">
                      <a:alpha val="40000"/>
                    </a:prstClr>
                  </a:outerShdw>
                </a:effectLst>
              </a:rPr>
              <a:t>Шерсть для холода</a:t>
            </a:r>
            <a:endParaRPr lang="is-IS" sz="2800" b="1" dirty="0">
              <a:solidFill>
                <a:srgbClr val="C4C4C4"/>
              </a:solidFill>
              <a:effectLst>
                <a:outerShdw blurRad="38100" dist="38100" dir="2700000" algn="tl">
                  <a:srgbClr val="000000">
                    <a:alpha val="43137"/>
                  </a:srgbClr>
                </a:outerShdw>
              </a:effectLst>
              <a:latin typeface="Engravers MT" panose="02090707080505020304" pitchFamily="18" charset="0"/>
            </a:endParaRPr>
          </a:p>
        </p:txBody>
      </p:sp>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886"/>
          <a:stretch/>
        </p:blipFill>
        <p:spPr bwMode="auto">
          <a:xfrm>
            <a:off x="8970" y="5433258"/>
            <a:ext cx="1001967" cy="1424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2716" b="1886"/>
          <a:stretch/>
        </p:blipFill>
        <p:spPr bwMode="auto">
          <a:xfrm>
            <a:off x="6444208" y="5433257"/>
            <a:ext cx="2699792" cy="1424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txBox="1">
            <a:spLocks/>
          </p:cNvSpPr>
          <p:nvPr/>
        </p:nvSpPr>
        <p:spPr>
          <a:xfrm>
            <a:off x="683568" y="-207280"/>
            <a:ext cx="7772400" cy="1116000"/>
          </a:xfrm>
          <a:prstGeom prst="rect">
            <a:avLst/>
          </a:prstGeom>
          <a:solidFill>
            <a:schemeClr val="accent1">
              <a:alpha val="0"/>
            </a:schemeClr>
          </a:solidFill>
          <a:effectLst>
            <a:innerShdw blurRad="114300">
              <a:prstClr val="black"/>
            </a:innerShd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s-IS" sz="5600" b="1" spc="100" dirty="0" smtClean="0">
                <a:ln w="18000">
                  <a:solidFill>
                    <a:schemeClr val="bg1">
                      <a:lumMod val="50000"/>
                    </a:schemeClr>
                  </a:solidFill>
                  <a:prstDash val="solid"/>
                </a:ln>
                <a:gradFill>
                  <a:gsLst>
                    <a:gs pos="32000">
                      <a:schemeClr val="tx2">
                        <a:lumMod val="75000"/>
                      </a:schemeClr>
                    </a:gs>
                    <a:gs pos="52000">
                      <a:schemeClr val="bg1">
                        <a:tint val="80000"/>
                        <a:satMod val="300000"/>
                      </a:schemeClr>
                    </a:gs>
                    <a:gs pos="100000">
                      <a:schemeClr val="tx2">
                        <a:lumMod val="75000"/>
                      </a:schemeClr>
                    </a:gs>
                  </a:gsLst>
                  <a:path path="rect">
                    <a:fillToRect l="100000" t="100000"/>
                  </a:path>
                </a:gradFill>
              </a:rPr>
              <a:t>ULL FYRIR KALDA</a:t>
            </a:r>
            <a:endParaRPr lang="is-IS" sz="5400" b="1" dirty="0">
              <a:ln w="18000">
                <a:solidFill>
                  <a:schemeClr val="bg1">
                    <a:lumMod val="50000"/>
                  </a:schemeClr>
                </a:solidFill>
                <a:prstDash val="solid"/>
              </a:ln>
              <a:gradFill>
                <a:gsLst>
                  <a:gs pos="32000">
                    <a:schemeClr val="tx2">
                      <a:lumMod val="75000"/>
                    </a:schemeClr>
                  </a:gs>
                  <a:gs pos="52000">
                    <a:schemeClr val="bg1">
                      <a:tint val="80000"/>
                      <a:satMod val="300000"/>
                    </a:schemeClr>
                  </a:gs>
                  <a:gs pos="100000">
                    <a:schemeClr val="tx2">
                      <a:lumMod val="75000"/>
                    </a:schemeClr>
                  </a:gs>
                </a:gsLst>
                <a:path path="rect">
                  <a:fillToRect l="100000" t="100000"/>
                </a:path>
              </a:gradFill>
              <a:latin typeface="Engravers MT" panose="02090707080505020304" pitchFamily="18" charset="0"/>
            </a:endParaRPr>
          </a:p>
        </p:txBody>
      </p:sp>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132766">
            <a:off x="530883" y="178355"/>
            <a:ext cx="960106" cy="720080"/>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8344" y="212166"/>
            <a:ext cx="1080120" cy="652458"/>
          </a:xfrm>
          <a:prstGeom prst="rect">
            <a:avLst/>
          </a:prstGeo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59795">
            <a:off x="1941094" y="1628216"/>
            <a:ext cx="4536504" cy="4434086"/>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196874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512" y="0"/>
            <a:ext cx="9180512" cy="1116000"/>
          </a:xfrm>
          <a:solidFill>
            <a:schemeClr val="tx2">
              <a:lumMod val="50000"/>
            </a:schemeClr>
          </a:solidFill>
          <a:effectLst>
            <a:innerShdw blurRad="114300">
              <a:prstClr val="black"/>
            </a:innerShdw>
          </a:effectLst>
        </p:spPr>
        <p:txBody>
          <a:bodyPr>
            <a:normAutofit/>
          </a:bodyPr>
          <a:lstStyle/>
          <a:p>
            <a:r>
              <a:rPr lang="is-IS" sz="32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50800" dist="38100" algn="l" rotWithShape="0">
                    <a:prstClr val="black">
                      <a:alpha val="40000"/>
                    </a:prstClr>
                  </a:outerShdw>
                </a:effectLst>
              </a:rPr>
              <a:t/>
            </a:r>
            <a:br>
              <a:rPr lang="is-IS" sz="32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50800" dist="38100" algn="l" rotWithShape="0">
                    <a:prstClr val="black">
                      <a:alpha val="40000"/>
                    </a:prstClr>
                  </a:outerShdw>
                </a:effectLst>
              </a:rPr>
            </a:br>
            <a:r>
              <a:rPr lang="az-Cyrl-AZ" sz="32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50800" dist="38100" algn="l" rotWithShape="0">
                    <a:prstClr val="black">
                      <a:alpha val="40000"/>
                    </a:prstClr>
                  </a:outerShdw>
                </a:effectLst>
              </a:rPr>
              <a:t>Шерсть для холода</a:t>
            </a:r>
            <a:endParaRPr lang="is-IS" sz="2800" b="1" dirty="0">
              <a:solidFill>
                <a:srgbClr val="C4C4C4"/>
              </a:solidFill>
              <a:effectLst>
                <a:outerShdw blurRad="38100" dist="38100" dir="2700000" algn="tl">
                  <a:srgbClr val="000000">
                    <a:alpha val="43137"/>
                  </a:srgbClr>
                </a:outerShdw>
              </a:effectLst>
              <a:latin typeface="Engravers MT" panose="02090707080505020304" pitchFamily="18" charset="0"/>
            </a:endParaRPr>
          </a:p>
        </p:txBody>
      </p:sp>
      <p:sp>
        <p:nvSpPr>
          <p:cNvPr id="3" name="Subtitle 2"/>
          <p:cNvSpPr>
            <a:spLocks noGrp="1"/>
          </p:cNvSpPr>
          <p:nvPr>
            <p:ph type="subTitle" idx="1"/>
          </p:nvPr>
        </p:nvSpPr>
        <p:spPr>
          <a:xfrm>
            <a:off x="1234265" y="1556792"/>
            <a:ext cx="6400800" cy="1728192"/>
          </a:xfrm>
        </p:spPr>
        <p:txBody>
          <a:bodyPr>
            <a:normAutofit/>
          </a:bodyPr>
          <a:lstStyle/>
          <a:p>
            <a:r>
              <a:rPr lang="is-IS" sz="3000" b="1" i="1" dirty="0" err="1">
                <a:latin typeface="Engravers MT" panose="02090707080505020304" pitchFamily="18" charset="0"/>
              </a:rPr>
              <a:t>orphanage</a:t>
            </a:r>
            <a:r>
              <a:rPr lang="is-IS" sz="3000" b="1" i="1" dirty="0">
                <a:latin typeface="Engravers MT" panose="02090707080505020304" pitchFamily="18" charset="0"/>
              </a:rPr>
              <a:t>  #6</a:t>
            </a:r>
            <a:endParaRPr lang="is-IS" sz="3000" b="1" dirty="0" smtClean="0"/>
          </a:p>
          <a:p>
            <a:r>
              <a:rPr lang="is-IS" sz="3000" b="1" dirty="0" smtClean="0"/>
              <a:t>Munaðarleysingjaheimili þar sem búa 33 krakkar á aldrinum 10-17 ára.</a:t>
            </a:r>
          </a:p>
          <a:p>
            <a:endParaRPr lang="is-IS" sz="3000" b="1" dirty="0"/>
          </a:p>
          <a:p>
            <a:endParaRPr lang="is-IS" sz="3000" b="1" dirty="0"/>
          </a:p>
        </p:txBody>
      </p:sp>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886"/>
          <a:stretch/>
        </p:blipFill>
        <p:spPr bwMode="auto">
          <a:xfrm>
            <a:off x="8970" y="5433258"/>
            <a:ext cx="1001967" cy="1424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r="2716" b="1886"/>
          <a:stretch/>
        </p:blipFill>
        <p:spPr bwMode="auto">
          <a:xfrm>
            <a:off x="6444208" y="5433257"/>
            <a:ext cx="2699792" cy="1424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txBox="1">
            <a:spLocks/>
          </p:cNvSpPr>
          <p:nvPr/>
        </p:nvSpPr>
        <p:spPr>
          <a:xfrm>
            <a:off x="683568" y="-207280"/>
            <a:ext cx="7772400" cy="1116000"/>
          </a:xfrm>
          <a:prstGeom prst="rect">
            <a:avLst/>
          </a:prstGeom>
          <a:solidFill>
            <a:schemeClr val="accent1">
              <a:alpha val="0"/>
            </a:schemeClr>
          </a:solidFill>
          <a:effectLst>
            <a:innerShdw blurRad="114300">
              <a:prstClr val="black"/>
            </a:innerShd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s-IS" sz="5600" b="1" spc="100" dirty="0" smtClean="0">
                <a:ln w="18000">
                  <a:solidFill>
                    <a:schemeClr val="bg1">
                      <a:lumMod val="50000"/>
                    </a:schemeClr>
                  </a:solidFill>
                  <a:prstDash val="solid"/>
                </a:ln>
                <a:gradFill>
                  <a:gsLst>
                    <a:gs pos="32000">
                      <a:schemeClr val="tx2">
                        <a:lumMod val="75000"/>
                      </a:schemeClr>
                    </a:gs>
                    <a:gs pos="52000">
                      <a:schemeClr val="bg1">
                        <a:tint val="80000"/>
                        <a:satMod val="300000"/>
                      </a:schemeClr>
                    </a:gs>
                    <a:gs pos="100000">
                      <a:schemeClr val="tx2">
                        <a:lumMod val="75000"/>
                      </a:schemeClr>
                    </a:gs>
                  </a:gsLst>
                  <a:path path="rect">
                    <a:fillToRect l="100000" t="100000"/>
                  </a:path>
                </a:gradFill>
              </a:rPr>
              <a:t>ULL FYRIR KALDA</a:t>
            </a:r>
            <a:endParaRPr lang="is-IS" sz="5400" b="1" dirty="0">
              <a:ln w="18000">
                <a:solidFill>
                  <a:schemeClr val="bg1">
                    <a:lumMod val="50000"/>
                  </a:schemeClr>
                </a:solidFill>
                <a:prstDash val="solid"/>
              </a:ln>
              <a:gradFill>
                <a:gsLst>
                  <a:gs pos="32000">
                    <a:schemeClr val="tx2">
                      <a:lumMod val="75000"/>
                    </a:schemeClr>
                  </a:gs>
                  <a:gs pos="52000">
                    <a:schemeClr val="bg1">
                      <a:tint val="80000"/>
                      <a:satMod val="300000"/>
                    </a:schemeClr>
                  </a:gs>
                  <a:gs pos="100000">
                    <a:schemeClr val="tx2">
                      <a:lumMod val="75000"/>
                    </a:schemeClr>
                  </a:gs>
                </a:gsLst>
                <a:path path="rect">
                  <a:fillToRect l="100000" t="100000"/>
                </a:path>
              </a:gradFill>
              <a:latin typeface="Engravers MT" panose="02090707080505020304" pitchFamily="18" charset="0"/>
            </a:endParaRPr>
          </a:p>
        </p:txBody>
      </p:sp>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132766">
            <a:off x="530883" y="178355"/>
            <a:ext cx="960106" cy="720080"/>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8344" y="212166"/>
            <a:ext cx="1080120" cy="652458"/>
          </a:xfrm>
          <a:prstGeom prst="rect">
            <a:avLst/>
          </a:prstGeom>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91997" y="3361949"/>
            <a:ext cx="2534918" cy="1901189"/>
          </a:xfrm>
          <a:prstGeom prst="rect">
            <a:avLst/>
          </a:prstGeom>
          <a:ln w="88900" cap="sq" cmpd="thickThin">
            <a:solidFill>
              <a:schemeClr val="tx2">
                <a:lumMod val="50000"/>
              </a:schemeClr>
            </a:solidFill>
            <a:prstDash val="solid"/>
            <a:miter lim="800000"/>
          </a:ln>
          <a:effectLst>
            <a:innerShdw blurRad="76200">
              <a:srgbClr val="000000"/>
            </a:innerShdw>
          </a:effectLst>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73904" y="3361949"/>
            <a:ext cx="2534400" cy="1900800"/>
          </a:xfrm>
          <a:prstGeom prst="rect">
            <a:avLst/>
          </a:prstGeom>
          <a:ln w="88900" cap="sq" cmpd="thickThin">
            <a:solidFill>
              <a:schemeClr val="tx2">
                <a:lumMod val="50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11803215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512" y="0"/>
            <a:ext cx="9180512" cy="1116000"/>
          </a:xfrm>
          <a:solidFill>
            <a:schemeClr val="tx2">
              <a:lumMod val="50000"/>
            </a:schemeClr>
          </a:solidFill>
          <a:effectLst>
            <a:innerShdw blurRad="114300">
              <a:prstClr val="black"/>
            </a:innerShdw>
          </a:effectLst>
        </p:spPr>
        <p:txBody>
          <a:bodyPr>
            <a:normAutofit/>
          </a:bodyPr>
          <a:lstStyle/>
          <a:p>
            <a:r>
              <a:rPr lang="is-IS" sz="32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50800" dist="38100" algn="l" rotWithShape="0">
                    <a:prstClr val="black">
                      <a:alpha val="40000"/>
                    </a:prstClr>
                  </a:outerShdw>
                </a:effectLst>
              </a:rPr>
              <a:t/>
            </a:r>
            <a:br>
              <a:rPr lang="is-IS" sz="32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50800" dist="38100" algn="l" rotWithShape="0">
                    <a:prstClr val="black">
                      <a:alpha val="40000"/>
                    </a:prstClr>
                  </a:outerShdw>
                </a:effectLst>
              </a:rPr>
            </a:br>
            <a:r>
              <a:rPr lang="az-Cyrl-AZ" sz="32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50800" dist="38100" algn="l" rotWithShape="0">
                    <a:prstClr val="black">
                      <a:alpha val="40000"/>
                    </a:prstClr>
                  </a:outerShdw>
                </a:effectLst>
              </a:rPr>
              <a:t>Шерсть для холода</a:t>
            </a:r>
            <a:endParaRPr lang="is-IS" sz="2800" b="1" dirty="0">
              <a:solidFill>
                <a:srgbClr val="C4C4C4"/>
              </a:solidFill>
              <a:effectLst>
                <a:outerShdw blurRad="38100" dist="38100" dir="2700000" algn="tl">
                  <a:srgbClr val="000000">
                    <a:alpha val="43137"/>
                  </a:srgbClr>
                </a:outerShdw>
              </a:effectLst>
              <a:latin typeface="Engravers MT" panose="02090707080505020304" pitchFamily="18" charset="0"/>
            </a:endParaRPr>
          </a:p>
        </p:txBody>
      </p:sp>
      <p:sp>
        <p:nvSpPr>
          <p:cNvPr id="3" name="Subtitle 2"/>
          <p:cNvSpPr>
            <a:spLocks noGrp="1"/>
          </p:cNvSpPr>
          <p:nvPr>
            <p:ph type="subTitle" idx="1"/>
          </p:nvPr>
        </p:nvSpPr>
        <p:spPr>
          <a:xfrm>
            <a:off x="1234265" y="1556792"/>
            <a:ext cx="6400800" cy="1728192"/>
          </a:xfrm>
        </p:spPr>
        <p:txBody>
          <a:bodyPr>
            <a:normAutofit/>
          </a:bodyPr>
          <a:lstStyle/>
          <a:p>
            <a:r>
              <a:rPr lang="is-IS" sz="3000" b="1" i="1" dirty="0" err="1">
                <a:latin typeface="Engravers MT" panose="02090707080505020304" pitchFamily="18" charset="0"/>
              </a:rPr>
              <a:t>orphanage</a:t>
            </a:r>
            <a:r>
              <a:rPr lang="is-IS" sz="3000" b="1" i="1" dirty="0">
                <a:latin typeface="Engravers MT" panose="02090707080505020304" pitchFamily="18" charset="0"/>
              </a:rPr>
              <a:t>  #6</a:t>
            </a:r>
            <a:endParaRPr lang="is-IS" sz="3000" b="1" dirty="0" smtClean="0"/>
          </a:p>
          <a:p>
            <a:r>
              <a:rPr lang="is-IS" sz="3000" b="1" dirty="0" smtClean="0"/>
              <a:t>Talsverð áhersla er lögð á útivist, hreyfingu og ýmsar íþróttir</a:t>
            </a:r>
          </a:p>
          <a:p>
            <a:endParaRPr lang="is-IS" sz="3000" b="1" dirty="0"/>
          </a:p>
          <a:p>
            <a:endParaRPr lang="is-IS" sz="3000" b="1" dirty="0"/>
          </a:p>
        </p:txBody>
      </p:sp>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886"/>
          <a:stretch/>
        </p:blipFill>
        <p:spPr bwMode="auto">
          <a:xfrm>
            <a:off x="8970" y="5433258"/>
            <a:ext cx="1001967" cy="1424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r="2716" b="1886"/>
          <a:stretch/>
        </p:blipFill>
        <p:spPr bwMode="auto">
          <a:xfrm>
            <a:off x="6444208" y="5433257"/>
            <a:ext cx="2699792" cy="1424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txBox="1">
            <a:spLocks/>
          </p:cNvSpPr>
          <p:nvPr/>
        </p:nvSpPr>
        <p:spPr>
          <a:xfrm>
            <a:off x="683568" y="-207280"/>
            <a:ext cx="7772400" cy="1116000"/>
          </a:xfrm>
          <a:prstGeom prst="rect">
            <a:avLst/>
          </a:prstGeom>
          <a:solidFill>
            <a:schemeClr val="accent1">
              <a:alpha val="0"/>
            </a:schemeClr>
          </a:solidFill>
          <a:effectLst>
            <a:innerShdw blurRad="114300">
              <a:prstClr val="black"/>
            </a:innerShd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s-IS" sz="5600" b="1" spc="100" dirty="0" smtClean="0">
                <a:ln w="18000">
                  <a:solidFill>
                    <a:schemeClr val="bg1">
                      <a:lumMod val="50000"/>
                    </a:schemeClr>
                  </a:solidFill>
                  <a:prstDash val="solid"/>
                </a:ln>
                <a:gradFill>
                  <a:gsLst>
                    <a:gs pos="32000">
                      <a:schemeClr val="tx2">
                        <a:lumMod val="75000"/>
                      </a:schemeClr>
                    </a:gs>
                    <a:gs pos="52000">
                      <a:schemeClr val="bg1">
                        <a:tint val="80000"/>
                        <a:satMod val="300000"/>
                      </a:schemeClr>
                    </a:gs>
                    <a:gs pos="100000">
                      <a:schemeClr val="tx2">
                        <a:lumMod val="75000"/>
                      </a:schemeClr>
                    </a:gs>
                  </a:gsLst>
                  <a:path path="rect">
                    <a:fillToRect l="100000" t="100000"/>
                  </a:path>
                </a:gradFill>
              </a:rPr>
              <a:t>ULL FYRIR KALDA</a:t>
            </a:r>
            <a:endParaRPr lang="is-IS" sz="5400" b="1" dirty="0">
              <a:ln w="18000">
                <a:solidFill>
                  <a:schemeClr val="bg1">
                    <a:lumMod val="50000"/>
                  </a:schemeClr>
                </a:solidFill>
                <a:prstDash val="solid"/>
              </a:ln>
              <a:gradFill>
                <a:gsLst>
                  <a:gs pos="32000">
                    <a:schemeClr val="tx2">
                      <a:lumMod val="75000"/>
                    </a:schemeClr>
                  </a:gs>
                  <a:gs pos="52000">
                    <a:schemeClr val="bg1">
                      <a:tint val="80000"/>
                      <a:satMod val="300000"/>
                    </a:schemeClr>
                  </a:gs>
                  <a:gs pos="100000">
                    <a:schemeClr val="tx2">
                      <a:lumMod val="75000"/>
                    </a:schemeClr>
                  </a:gs>
                </a:gsLst>
                <a:path path="rect">
                  <a:fillToRect l="100000" t="100000"/>
                </a:path>
              </a:gradFill>
              <a:latin typeface="Engravers MT" panose="02090707080505020304" pitchFamily="18" charset="0"/>
            </a:endParaRPr>
          </a:p>
        </p:txBody>
      </p:sp>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132766">
            <a:off x="530883" y="178355"/>
            <a:ext cx="960106" cy="720080"/>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8344" y="212166"/>
            <a:ext cx="1080120" cy="652458"/>
          </a:xfrm>
          <a:prstGeom prst="rect">
            <a:avLst/>
          </a:prstGeom>
        </p:spPr>
      </p:pic>
      <p:pic>
        <p:nvPicPr>
          <p:cNvPr id="6"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28592" y="3356992"/>
            <a:ext cx="2684746" cy="1900800"/>
          </a:xfrm>
          <a:prstGeom prst="rect">
            <a:avLst/>
          </a:prstGeom>
          <a:ln w="88900" cap="sq" cmpd="thickThin">
            <a:solidFill>
              <a:schemeClr val="tx2">
                <a:lumMod val="50000"/>
              </a:schemeClr>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9" name="Picture 8"/>
          <p:cNvPicPr>
            <a:picLocks/>
          </p:cNvPicPr>
          <p:nvPr/>
        </p:nvPicPr>
        <p:blipFill rotWithShape="1">
          <a:blip r:embed="rId8" cstate="print">
            <a:extLst>
              <a:ext uri="{28A0092B-C50C-407E-A947-70E740481C1C}">
                <a14:useLocalDpi xmlns:a14="http://schemas.microsoft.com/office/drawing/2010/main" val="0"/>
              </a:ext>
            </a:extLst>
          </a:blip>
          <a:srcRect r="50000"/>
          <a:stretch/>
        </p:blipFill>
        <p:spPr>
          <a:xfrm>
            <a:off x="4694712" y="3356992"/>
            <a:ext cx="2685600" cy="1900800"/>
          </a:xfrm>
          <a:prstGeom prst="rect">
            <a:avLst/>
          </a:prstGeom>
          <a:ln w="88900" cap="sq" cmpd="thickThin">
            <a:solidFill>
              <a:schemeClr val="tx2">
                <a:lumMod val="50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30889234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512" y="0"/>
            <a:ext cx="9180512" cy="1116000"/>
          </a:xfrm>
          <a:solidFill>
            <a:schemeClr val="tx2">
              <a:lumMod val="50000"/>
            </a:schemeClr>
          </a:solidFill>
          <a:effectLst>
            <a:innerShdw blurRad="114300">
              <a:prstClr val="black"/>
            </a:innerShdw>
          </a:effectLst>
        </p:spPr>
        <p:txBody>
          <a:bodyPr>
            <a:normAutofit/>
          </a:bodyPr>
          <a:lstStyle/>
          <a:p>
            <a:r>
              <a:rPr lang="is-IS" sz="32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50800" dist="38100" algn="l" rotWithShape="0">
                    <a:prstClr val="black">
                      <a:alpha val="40000"/>
                    </a:prstClr>
                  </a:outerShdw>
                </a:effectLst>
              </a:rPr>
              <a:t/>
            </a:r>
            <a:br>
              <a:rPr lang="is-IS" sz="32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50800" dist="38100" algn="l" rotWithShape="0">
                    <a:prstClr val="black">
                      <a:alpha val="40000"/>
                    </a:prstClr>
                  </a:outerShdw>
                </a:effectLst>
              </a:rPr>
            </a:br>
            <a:r>
              <a:rPr lang="az-Cyrl-AZ" sz="32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50800" dist="38100" algn="l" rotWithShape="0">
                    <a:prstClr val="black">
                      <a:alpha val="40000"/>
                    </a:prstClr>
                  </a:outerShdw>
                </a:effectLst>
              </a:rPr>
              <a:t>Шерсть для холода</a:t>
            </a:r>
            <a:endParaRPr lang="is-IS" sz="2800" b="1" dirty="0">
              <a:solidFill>
                <a:srgbClr val="C4C4C4"/>
              </a:solidFill>
              <a:effectLst>
                <a:outerShdw blurRad="38100" dist="38100" dir="2700000" algn="tl">
                  <a:srgbClr val="000000">
                    <a:alpha val="43137"/>
                  </a:srgbClr>
                </a:outerShdw>
              </a:effectLst>
              <a:latin typeface="Engravers MT" panose="02090707080505020304" pitchFamily="18" charset="0"/>
            </a:endParaRPr>
          </a:p>
        </p:txBody>
      </p:sp>
      <p:sp>
        <p:nvSpPr>
          <p:cNvPr id="3" name="Subtitle 2"/>
          <p:cNvSpPr>
            <a:spLocks noGrp="1"/>
          </p:cNvSpPr>
          <p:nvPr>
            <p:ph type="subTitle" idx="1"/>
          </p:nvPr>
        </p:nvSpPr>
        <p:spPr>
          <a:xfrm>
            <a:off x="1234265" y="1556792"/>
            <a:ext cx="6400800" cy="4176464"/>
          </a:xfrm>
        </p:spPr>
        <p:txBody>
          <a:bodyPr>
            <a:normAutofit lnSpcReduction="10000"/>
          </a:bodyPr>
          <a:lstStyle/>
          <a:p>
            <a:r>
              <a:rPr lang="is-IS" sz="3000" b="1" dirty="0" smtClean="0"/>
              <a:t>Nú er það verkefni okkar, krakkanna</a:t>
            </a:r>
            <a:br>
              <a:rPr lang="is-IS" sz="3000" b="1" dirty="0" smtClean="0"/>
            </a:br>
            <a:r>
              <a:rPr lang="is-IS" sz="3000" b="1" dirty="0" smtClean="0"/>
              <a:t>í KFUM og KFUK á Íslandi að fara </a:t>
            </a:r>
            <a:br>
              <a:rPr lang="is-IS" sz="3000" b="1" dirty="0" smtClean="0"/>
            </a:br>
            <a:r>
              <a:rPr lang="is-IS" sz="3000" b="1" dirty="0" smtClean="0"/>
              <a:t>heim og segja frá verkefninu. </a:t>
            </a:r>
          </a:p>
          <a:p>
            <a:endParaRPr lang="is-IS" sz="3000" b="1" dirty="0"/>
          </a:p>
          <a:p>
            <a:r>
              <a:rPr lang="is-IS" sz="3000" b="1" dirty="0" smtClean="0"/>
              <a:t>Í hverri fjölskyldu má finna einhvern sem kann að prjóna og kannski getur þú keypt garn fyrir þinn vasapening og fengið ömmu eða mömmu eða jafnvel afa, frænku eða frænda til að prjóna.</a:t>
            </a:r>
          </a:p>
          <a:p>
            <a:endParaRPr lang="is-IS" sz="3000" b="1" dirty="0"/>
          </a:p>
        </p:txBody>
      </p:sp>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886"/>
          <a:stretch/>
        </p:blipFill>
        <p:spPr bwMode="auto">
          <a:xfrm>
            <a:off x="8970" y="5433258"/>
            <a:ext cx="1001967" cy="1424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2716" b="1886"/>
          <a:stretch/>
        </p:blipFill>
        <p:spPr bwMode="auto">
          <a:xfrm>
            <a:off x="6444208" y="5433257"/>
            <a:ext cx="2699792" cy="1424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txBox="1">
            <a:spLocks/>
          </p:cNvSpPr>
          <p:nvPr/>
        </p:nvSpPr>
        <p:spPr>
          <a:xfrm>
            <a:off x="683568" y="-207280"/>
            <a:ext cx="7772400" cy="1116000"/>
          </a:xfrm>
          <a:prstGeom prst="rect">
            <a:avLst/>
          </a:prstGeom>
          <a:solidFill>
            <a:schemeClr val="accent1">
              <a:alpha val="0"/>
            </a:schemeClr>
          </a:solidFill>
          <a:effectLst>
            <a:innerShdw blurRad="114300">
              <a:prstClr val="black"/>
            </a:innerShd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s-IS" sz="5600" b="1" spc="100" dirty="0" smtClean="0">
                <a:ln w="18000">
                  <a:solidFill>
                    <a:schemeClr val="bg1">
                      <a:lumMod val="50000"/>
                    </a:schemeClr>
                  </a:solidFill>
                  <a:prstDash val="solid"/>
                </a:ln>
                <a:gradFill>
                  <a:gsLst>
                    <a:gs pos="32000">
                      <a:schemeClr val="tx2">
                        <a:lumMod val="75000"/>
                      </a:schemeClr>
                    </a:gs>
                    <a:gs pos="52000">
                      <a:schemeClr val="bg1">
                        <a:tint val="80000"/>
                        <a:satMod val="300000"/>
                      </a:schemeClr>
                    </a:gs>
                    <a:gs pos="100000">
                      <a:schemeClr val="tx2">
                        <a:lumMod val="75000"/>
                      </a:schemeClr>
                    </a:gs>
                  </a:gsLst>
                  <a:path path="rect">
                    <a:fillToRect l="100000" t="100000"/>
                  </a:path>
                </a:gradFill>
              </a:rPr>
              <a:t>ULL FYRIR KALDA</a:t>
            </a:r>
            <a:endParaRPr lang="is-IS" sz="5400" b="1" dirty="0">
              <a:ln w="18000">
                <a:solidFill>
                  <a:schemeClr val="bg1">
                    <a:lumMod val="50000"/>
                  </a:schemeClr>
                </a:solidFill>
                <a:prstDash val="solid"/>
              </a:ln>
              <a:gradFill>
                <a:gsLst>
                  <a:gs pos="32000">
                    <a:schemeClr val="tx2">
                      <a:lumMod val="75000"/>
                    </a:schemeClr>
                  </a:gs>
                  <a:gs pos="52000">
                    <a:schemeClr val="bg1">
                      <a:tint val="80000"/>
                      <a:satMod val="300000"/>
                    </a:schemeClr>
                  </a:gs>
                  <a:gs pos="100000">
                    <a:schemeClr val="tx2">
                      <a:lumMod val="75000"/>
                    </a:schemeClr>
                  </a:gs>
                </a:gsLst>
                <a:path path="rect">
                  <a:fillToRect l="100000" t="100000"/>
                </a:path>
              </a:gradFill>
              <a:latin typeface="Engravers MT" panose="02090707080505020304" pitchFamily="18" charset="0"/>
            </a:endParaRPr>
          </a:p>
        </p:txBody>
      </p:sp>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132766">
            <a:off x="530883" y="178355"/>
            <a:ext cx="960106" cy="720080"/>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8344" y="212166"/>
            <a:ext cx="1080120" cy="652458"/>
          </a:xfrm>
          <a:prstGeom prst="rect">
            <a:avLst/>
          </a:prstGeom>
        </p:spPr>
      </p:pic>
    </p:spTree>
    <p:extLst>
      <p:ext uri="{BB962C8B-B14F-4D97-AF65-F5344CB8AC3E}">
        <p14:creationId xmlns:p14="http://schemas.microsoft.com/office/powerpoint/2010/main" val="6999385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512" y="0"/>
            <a:ext cx="9180512" cy="1116000"/>
          </a:xfrm>
          <a:solidFill>
            <a:schemeClr val="tx2">
              <a:lumMod val="50000"/>
            </a:schemeClr>
          </a:solidFill>
          <a:effectLst>
            <a:innerShdw blurRad="114300">
              <a:prstClr val="black"/>
            </a:innerShdw>
          </a:effectLst>
        </p:spPr>
        <p:txBody>
          <a:bodyPr>
            <a:normAutofit/>
          </a:bodyPr>
          <a:lstStyle/>
          <a:p>
            <a:r>
              <a:rPr lang="is-IS" sz="32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50800" dist="38100" algn="l" rotWithShape="0">
                    <a:prstClr val="black">
                      <a:alpha val="40000"/>
                    </a:prstClr>
                  </a:outerShdw>
                </a:effectLst>
              </a:rPr>
              <a:t/>
            </a:r>
            <a:br>
              <a:rPr lang="is-IS" sz="32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50800" dist="38100" algn="l" rotWithShape="0">
                    <a:prstClr val="black">
                      <a:alpha val="40000"/>
                    </a:prstClr>
                  </a:outerShdw>
                </a:effectLst>
              </a:rPr>
            </a:br>
            <a:r>
              <a:rPr lang="az-Cyrl-AZ" sz="32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50800" dist="38100" algn="l" rotWithShape="0">
                    <a:prstClr val="black">
                      <a:alpha val="40000"/>
                    </a:prstClr>
                  </a:outerShdw>
                </a:effectLst>
              </a:rPr>
              <a:t>Шерсть для холода</a:t>
            </a:r>
            <a:endParaRPr lang="is-IS" sz="2800" b="1" dirty="0">
              <a:solidFill>
                <a:srgbClr val="C4C4C4"/>
              </a:solidFill>
              <a:effectLst>
                <a:outerShdw blurRad="38100" dist="38100" dir="2700000" algn="tl">
                  <a:srgbClr val="000000">
                    <a:alpha val="43137"/>
                  </a:srgbClr>
                </a:outerShdw>
              </a:effectLst>
              <a:latin typeface="Engravers MT" panose="02090707080505020304" pitchFamily="18" charset="0"/>
            </a:endParaRPr>
          </a:p>
        </p:txBody>
      </p:sp>
      <p:sp>
        <p:nvSpPr>
          <p:cNvPr id="3" name="Subtitle 2"/>
          <p:cNvSpPr>
            <a:spLocks noGrp="1"/>
          </p:cNvSpPr>
          <p:nvPr>
            <p:ph type="subTitle" idx="1"/>
          </p:nvPr>
        </p:nvSpPr>
        <p:spPr>
          <a:xfrm>
            <a:off x="1234265" y="1556792"/>
            <a:ext cx="6400800" cy="4176464"/>
          </a:xfrm>
        </p:spPr>
        <p:txBody>
          <a:bodyPr>
            <a:normAutofit/>
          </a:bodyPr>
          <a:lstStyle/>
          <a:p>
            <a:r>
              <a:rPr lang="is-IS" sz="3000" b="1" dirty="0" smtClean="0"/>
              <a:t>Við viljum gefa hlýju!</a:t>
            </a:r>
          </a:p>
          <a:p>
            <a:endParaRPr lang="is-IS" sz="3000" b="1" dirty="0"/>
          </a:p>
          <a:p>
            <a:r>
              <a:rPr lang="is-IS" sz="3000" b="1" dirty="0" smtClean="0"/>
              <a:t>Ullarsokka (stærðir 24-42)</a:t>
            </a:r>
          </a:p>
          <a:p>
            <a:r>
              <a:rPr lang="is-IS" sz="3000" b="1" dirty="0" smtClean="0"/>
              <a:t>Vettlinga fyrir 10-17 ára</a:t>
            </a:r>
          </a:p>
          <a:p>
            <a:r>
              <a:rPr lang="is-IS" sz="3000" b="1" dirty="0" smtClean="0"/>
              <a:t>Húfur fyrir 10-17 ára</a:t>
            </a:r>
          </a:p>
          <a:p>
            <a:r>
              <a:rPr lang="is-IS" sz="3000" b="1" dirty="0" smtClean="0"/>
              <a:t>Trefla í öllum stærðum og gerðum</a:t>
            </a:r>
          </a:p>
          <a:p>
            <a:endParaRPr lang="is-IS" sz="1800" b="1" dirty="0"/>
          </a:p>
        </p:txBody>
      </p:sp>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886"/>
          <a:stretch/>
        </p:blipFill>
        <p:spPr bwMode="auto">
          <a:xfrm>
            <a:off x="8970" y="5433258"/>
            <a:ext cx="1001967" cy="1424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2716" b="1886"/>
          <a:stretch/>
        </p:blipFill>
        <p:spPr bwMode="auto">
          <a:xfrm>
            <a:off x="6444208" y="5433257"/>
            <a:ext cx="2699792" cy="1424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txBox="1">
            <a:spLocks/>
          </p:cNvSpPr>
          <p:nvPr/>
        </p:nvSpPr>
        <p:spPr>
          <a:xfrm>
            <a:off x="683568" y="-207280"/>
            <a:ext cx="7772400" cy="1116000"/>
          </a:xfrm>
          <a:prstGeom prst="rect">
            <a:avLst/>
          </a:prstGeom>
          <a:solidFill>
            <a:schemeClr val="accent1">
              <a:alpha val="0"/>
            </a:schemeClr>
          </a:solidFill>
          <a:effectLst>
            <a:innerShdw blurRad="114300">
              <a:prstClr val="black"/>
            </a:innerShd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s-IS" sz="5600" b="1" spc="100" dirty="0" smtClean="0">
                <a:ln w="18000">
                  <a:solidFill>
                    <a:schemeClr val="bg1">
                      <a:lumMod val="50000"/>
                    </a:schemeClr>
                  </a:solidFill>
                  <a:prstDash val="solid"/>
                </a:ln>
                <a:gradFill>
                  <a:gsLst>
                    <a:gs pos="32000">
                      <a:schemeClr val="tx2">
                        <a:lumMod val="75000"/>
                      </a:schemeClr>
                    </a:gs>
                    <a:gs pos="52000">
                      <a:schemeClr val="bg1">
                        <a:tint val="80000"/>
                        <a:satMod val="300000"/>
                      </a:schemeClr>
                    </a:gs>
                    <a:gs pos="100000">
                      <a:schemeClr val="tx2">
                        <a:lumMod val="75000"/>
                      </a:schemeClr>
                    </a:gs>
                  </a:gsLst>
                  <a:path path="rect">
                    <a:fillToRect l="100000" t="100000"/>
                  </a:path>
                </a:gradFill>
              </a:rPr>
              <a:t>ULL FYRIR KALDA</a:t>
            </a:r>
            <a:endParaRPr lang="is-IS" sz="5400" b="1" dirty="0">
              <a:ln w="18000">
                <a:solidFill>
                  <a:schemeClr val="bg1">
                    <a:lumMod val="50000"/>
                  </a:schemeClr>
                </a:solidFill>
                <a:prstDash val="solid"/>
              </a:ln>
              <a:gradFill>
                <a:gsLst>
                  <a:gs pos="32000">
                    <a:schemeClr val="tx2">
                      <a:lumMod val="75000"/>
                    </a:schemeClr>
                  </a:gs>
                  <a:gs pos="52000">
                    <a:schemeClr val="bg1">
                      <a:tint val="80000"/>
                      <a:satMod val="300000"/>
                    </a:schemeClr>
                  </a:gs>
                  <a:gs pos="100000">
                    <a:schemeClr val="tx2">
                      <a:lumMod val="75000"/>
                    </a:schemeClr>
                  </a:gs>
                </a:gsLst>
                <a:path path="rect">
                  <a:fillToRect l="100000" t="100000"/>
                </a:path>
              </a:gradFill>
              <a:latin typeface="Engravers MT" panose="02090707080505020304" pitchFamily="18" charset="0"/>
            </a:endParaRPr>
          </a:p>
        </p:txBody>
      </p:sp>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132766">
            <a:off x="530883" y="178355"/>
            <a:ext cx="960106" cy="720080"/>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8344" y="212166"/>
            <a:ext cx="1080120" cy="652458"/>
          </a:xfrm>
          <a:prstGeom prst="rect">
            <a:avLst/>
          </a:prstGeom>
        </p:spPr>
      </p:pic>
    </p:spTree>
    <p:extLst>
      <p:ext uri="{BB962C8B-B14F-4D97-AF65-F5344CB8AC3E}">
        <p14:creationId xmlns:p14="http://schemas.microsoft.com/office/powerpoint/2010/main" val="6999385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512" y="0"/>
            <a:ext cx="9180512" cy="1116000"/>
          </a:xfrm>
          <a:solidFill>
            <a:schemeClr val="tx2">
              <a:lumMod val="50000"/>
            </a:schemeClr>
          </a:solidFill>
          <a:effectLst>
            <a:innerShdw blurRad="114300">
              <a:prstClr val="black"/>
            </a:innerShdw>
          </a:effectLst>
        </p:spPr>
        <p:txBody>
          <a:bodyPr>
            <a:normAutofit/>
          </a:bodyPr>
          <a:lstStyle/>
          <a:p>
            <a:r>
              <a:rPr lang="is-IS" sz="32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50800" dist="38100" algn="l" rotWithShape="0">
                    <a:prstClr val="black">
                      <a:alpha val="40000"/>
                    </a:prstClr>
                  </a:outerShdw>
                </a:effectLst>
              </a:rPr>
              <a:t/>
            </a:r>
            <a:br>
              <a:rPr lang="is-IS" sz="32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50800" dist="38100" algn="l" rotWithShape="0">
                    <a:prstClr val="black">
                      <a:alpha val="40000"/>
                    </a:prstClr>
                  </a:outerShdw>
                </a:effectLst>
              </a:rPr>
            </a:br>
            <a:r>
              <a:rPr lang="az-Cyrl-AZ" sz="32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50800" dist="38100" algn="l" rotWithShape="0">
                    <a:prstClr val="black">
                      <a:alpha val="40000"/>
                    </a:prstClr>
                  </a:outerShdw>
                </a:effectLst>
              </a:rPr>
              <a:t>Шерсть для холода</a:t>
            </a:r>
            <a:endParaRPr lang="is-IS" sz="2800" b="1" dirty="0">
              <a:solidFill>
                <a:srgbClr val="C4C4C4"/>
              </a:solidFill>
              <a:effectLst>
                <a:outerShdw blurRad="38100" dist="38100" dir="2700000" algn="tl">
                  <a:srgbClr val="000000">
                    <a:alpha val="43137"/>
                  </a:srgbClr>
                </a:outerShdw>
              </a:effectLst>
              <a:latin typeface="Engravers MT" panose="02090707080505020304" pitchFamily="18" charset="0"/>
            </a:endParaRPr>
          </a:p>
        </p:txBody>
      </p:sp>
      <p:sp>
        <p:nvSpPr>
          <p:cNvPr id="3" name="Subtitle 2"/>
          <p:cNvSpPr>
            <a:spLocks noGrp="1"/>
          </p:cNvSpPr>
          <p:nvPr>
            <p:ph type="subTitle" idx="1"/>
          </p:nvPr>
        </p:nvSpPr>
        <p:spPr>
          <a:xfrm>
            <a:off x="1234265" y="1556792"/>
            <a:ext cx="6400800" cy="4176464"/>
          </a:xfrm>
        </p:spPr>
        <p:txBody>
          <a:bodyPr>
            <a:normAutofit/>
          </a:bodyPr>
          <a:lstStyle/>
          <a:p>
            <a:r>
              <a:rPr lang="is-IS" sz="3000" b="1" dirty="0" smtClean="0"/>
              <a:t>Hvenær og hvernig?</a:t>
            </a:r>
          </a:p>
          <a:p>
            <a:endParaRPr lang="is-IS" sz="3000" b="1" dirty="0"/>
          </a:p>
          <a:p>
            <a:r>
              <a:rPr lang="is-IS" sz="3000" b="1" dirty="0" smtClean="0"/>
              <a:t>Þú ferð heim með bækling og færð einhvern í lið með þér og svo er bara að byrja að prjóna og skila á </a:t>
            </a:r>
            <a:r>
              <a:rPr lang="is-IS" sz="3000" b="1" smtClean="0"/>
              <a:t>síðasta fundi í vor.</a:t>
            </a:r>
            <a:endParaRPr lang="is-IS" sz="3000" b="1" u="sng" dirty="0" smtClean="0"/>
          </a:p>
          <a:p>
            <a:endParaRPr lang="is-IS" sz="3000" b="1" u="sng" dirty="0"/>
          </a:p>
          <a:p>
            <a:endParaRPr lang="is-IS" sz="3000" b="1" dirty="0" smtClean="0"/>
          </a:p>
          <a:p>
            <a:endParaRPr lang="is-IS" sz="1800" b="1" dirty="0"/>
          </a:p>
        </p:txBody>
      </p:sp>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886"/>
          <a:stretch/>
        </p:blipFill>
        <p:spPr bwMode="auto">
          <a:xfrm>
            <a:off x="8970" y="5433258"/>
            <a:ext cx="1001967" cy="1424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2716" b="1886"/>
          <a:stretch/>
        </p:blipFill>
        <p:spPr bwMode="auto">
          <a:xfrm>
            <a:off x="6444208" y="5433257"/>
            <a:ext cx="2699792" cy="1424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txBox="1">
            <a:spLocks/>
          </p:cNvSpPr>
          <p:nvPr/>
        </p:nvSpPr>
        <p:spPr>
          <a:xfrm>
            <a:off x="683568" y="-207280"/>
            <a:ext cx="7772400" cy="1116000"/>
          </a:xfrm>
          <a:prstGeom prst="rect">
            <a:avLst/>
          </a:prstGeom>
          <a:solidFill>
            <a:schemeClr val="accent1">
              <a:alpha val="0"/>
            </a:schemeClr>
          </a:solidFill>
          <a:effectLst>
            <a:innerShdw blurRad="114300">
              <a:prstClr val="black"/>
            </a:innerShd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s-IS" sz="5600" b="1" spc="100" dirty="0" smtClean="0">
                <a:ln w="18000">
                  <a:solidFill>
                    <a:schemeClr val="bg1">
                      <a:lumMod val="50000"/>
                    </a:schemeClr>
                  </a:solidFill>
                  <a:prstDash val="solid"/>
                </a:ln>
                <a:gradFill>
                  <a:gsLst>
                    <a:gs pos="32000">
                      <a:schemeClr val="tx2">
                        <a:lumMod val="75000"/>
                      </a:schemeClr>
                    </a:gs>
                    <a:gs pos="52000">
                      <a:schemeClr val="bg1">
                        <a:tint val="80000"/>
                        <a:satMod val="300000"/>
                      </a:schemeClr>
                    </a:gs>
                    <a:gs pos="100000">
                      <a:schemeClr val="tx2">
                        <a:lumMod val="75000"/>
                      </a:schemeClr>
                    </a:gs>
                  </a:gsLst>
                  <a:path path="rect">
                    <a:fillToRect l="100000" t="100000"/>
                  </a:path>
                </a:gradFill>
              </a:rPr>
              <a:t>ULL FYRIR KALDA</a:t>
            </a:r>
            <a:endParaRPr lang="is-IS" sz="5400" b="1" dirty="0">
              <a:ln w="18000">
                <a:solidFill>
                  <a:schemeClr val="bg1">
                    <a:lumMod val="50000"/>
                  </a:schemeClr>
                </a:solidFill>
                <a:prstDash val="solid"/>
              </a:ln>
              <a:gradFill>
                <a:gsLst>
                  <a:gs pos="32000">
                    <a:schemeClr val="tx2">
                      <a:lumMod val="75000"/>
                    </a:schemeClr>
                  </a:gs>
                  <a:gs pos="52000">
                    <a:schemeClr val="bg1">
                      <a:tint val="80000"/>
                      <a:satMod val="300000"/>
                    </a:schemeClr>
                  </a:gs>
                  <a:gs pos="100000">
                    <a:schemeClr val="tx2">
                      <a:lumMod val="75000"/>
                    </a:schemeClr>
                  </a:gs>
                </a:gsLst>
                <a:path path="rect">
                  <a:fillToRect l="100000" t="100000"/>
                </a:path>
              </a:gradFill>
              <a:latin typeface="Engravers MT" panose="02090707080505020304" pitchFamily="18" charset="0"/>
            </a:endParaRPr>
          </a:p>
        </p:txBody>
      </p:sp>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132766">
            <a:off x="530883" y="178355"/>
            <a:ext cx="960106" cy="720080"/>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8344" y="212166"/>
            <a:ext cx="1080120" cy="652458"/>
          </a:xfrm>
          <a:prstGeom prst="rect">
            <a:avLst/>
          </a:prstGeom>
        </p:spPr>
      </p:pic>
    </p:spTree>
    <p:extLst>
      <p:ext uri="{BB962C8B-B14F-4D97-AF65-F5344CB8AC3E}">
        <p14:creationId xmlns:p14="http://schemas.microsoft.com/office/powerpoint/2010/main" val="12926634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753</TotalTime>
  <Words>389</Words>
  <Application>Microsoft Office PowerPoint</Application>
  <PresentationFormat>On-screen Show (4:3)</PresentationFormat>
  <Paragraphs>54</Paragraphs>
  <Slides>10</Slides>
  <Notes>2</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 Шерсть для холода</vt:lpstr>
      <vt:lpstr> Шерсть для холода</vt:lpstr>
      <vt:lpstr> Шерсть для холода</vt:lpstr>
      <vt:lpstr> Шерсть для холода</vt:lpstr>
      <vt:lpstr> Шерсть для холода</vt:lpstr>
      <vt:lpstr> Шерсть для холода</vt:lpstr>
      <vt:lpstr> Шерсть для холода</vt:lpstr>
      <vt:lpstr> Шерсть для холода</vt:lpstr>
      <vt:lpstr> Шерсть для холода</vt:lpstr>
      <vt:lpstr> Шерсть для холода</vt:lpstr>
    </vt:vector>
  </TitlesOfParts>
  <Company>Advania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Jóhann Þorsteinsson</dc:creator>
  <cp:lastModifiedBy>Jóhann Þorsteinsson</cp:lastModifiedBy>
  <cp:revision>29</cp:revision>
  <cp:lastPrinted>2014-01-07T14:32:59Z</cp:lastPrinted>
  <dcterms:created xsi:type="dcterms:W3CDTF">2013-11-07T10:39:41Z</dcterms:created>
  <dcterms:modified xsi:type="dcterms:W3CDTF">2014-01-09T14:12:23Z</dcterms:modified>
</cp:coreProperties>
</file>